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s/slide2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42"/>
  </p:notesMasterIdLst>
  <p:sldIdLst>
    <p:sldId id="256" r:id="rId2"/>
    <p:sldId id="279" r:id="rId3"/>
    <p:sldId id="278" r:id="rId4"/>
    <p:sldId id="280" r:id="rId5"/>
    <p:sldId id="257" r:id="rId6"/>
    <p:sldId id="258" r:id="rId7"/>
    <p:sldId id="260" r:id="rId8"/>
    <p:sldId id="261" r:id="rId9"/>
    <p:sldId id="276" r:id="rId10"/>
    <p:sldId id="266" r:id="rId11"/>
    <p:sldId id="267" r:id="rId12"/>
    <p:sldId id="268" r:id="rId13"/>
    <p:sldId id="281" r:id="rId14"/>
    <p:sldId id="282" r:id="rId15"/>
    <p:sldId id="288" r:id="rId16"/>
    <p:sldId id="269" r:id="rId17"/>
    <p:sldId id="270" r:id="rId18"/>
    <p:sldId id="271" r:id="rId19"/>
    <p:sldId id="284" r:id="rId20"/>
    <p:sldId id="285" r:id="rId21"/>
    <p:sldId id="291" r:id="rId22"/>
    <p:sldId id="289" r:id="rId23"/>
    <p:sldId id="290" r:id="rId24"/>
    <p:sldId id="286" r:id="rId25"/>
    <p:sldId id="287" r:id="rId26"/>
    <p:sldId id="294" r:id="rId27"/>
    <p:sldId id="292" r:id="rId28"/>
    <p:sldId id="293" r:id="rId29"/>
    <p:sldId id="302" r:id="rId30"/>
    <p:sldId id="303" r:id="rId31"/>
    <p:sldId id="304" r:id="rId32"/>
    <p:sldId id="305" r:id="rId33"/>
    <p:sldId id="306" r:id="rId34"/>
    <p:sldId id="307" r:id="rId35"/>
    <p:sldId id="295" r:id="rId36"/>
    <p:sldId id="296" r:id="rId37"/>
    <p:sldId id="297" r:id="rId38"/>
    <p:sldId id="298" r:id="rId39"/>
    <p:sldId id="308" r:id="rId40"/>
    <p:sldId id="27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E5C871-2435-42BC-A172-A3D3CA70BBD4}">
          <p14:sldIdLst>
            <p14:sldId id="256"/>
            <p14:sldId id="279"/>
            <p14:sldId id="278"/>
            <p14:sldId id="280"/>
            <p14:sldId id="257"/>
            <p14:sldId id="258"/>
            <p14:sldId id="260"/>
            <p14:sldId id="261"/>
            <p14:sldId id="276"/>
            <p14:sldId id="266"/>
            <p14:sldId id="267"/>
            <p14:sldId id="268"/>
            <p14:sldId id="281"/>
            <p14:sldId id="282"/>
            <p14:sldId id="288"/>
            <p14:sldId id="269"/>
            <p14:sldId id="270"/>
            <p14:sldId id="271"/>
            <p14:sldId id="284"/>
            <p14:sldId id="285"/>
            <p14:sldId id="291"/>
            <p14:sldId id="289"/>
            <p14:sldId id="290"/>
            <p14:sldId id="286"/>
            <p14:sldId id="287"/>
            <p14:sldId id="294"/>
            <p14:sldId id="292"/>
            <p14:sldId id="293"/>
            <p14:sldId id="302"/>
            <p14:sldId id="303"/>
            <p14:sldId id="304"/>
            <p14:sldId id="305"/>
            <p14:sldId id="306"/>
            <p14:sldId id="307"/>
            <p14:sldId id="295"/>
            <p14:sldId id="296"/>
            <p14:sldId id="297"/>
            <p14:sldId id="298"/>
            <p14:sldId id="308"/>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CC"/>
    <a:srgbClr val="3399FF"/>
    <a:srgbClr val="CC3300"/>
    <a:srgbClr val="009999"/>
    <a:srgbClr val="673BB7"/>
    <a:srgbClr val="67E222"/>
    <a:srgbClr val="065C5A"/>
    <a:srgbClr val="B1DBE1"/>
    <a:srgbClr val="008080"/>
    <a:srgbClr val="8CD4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18ABF-9930-4741-9381-919BD4A5D0C4}" type="datetimeFigureOut">
              <a:rPr lang="en-IN" smtClean="0"/>
              <a:t>01-04-2022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097F6-4EB1-4EDB-9600-A94126AD4150}" type="slidenum">
              <a:rPr lang="en-IN" smtClean="0"/>
              <a:t>‹#›</a:t>
            </a:fld>
            <a:endParaRPr lang="en-IN"/>
          </a:p>
        </p:txBody>
      </p:sp>
    </p:spTree>
    <p:extLst>
      <p:ext uri="{BB962C8B-B14F-4D97-AF65-F5344CB8AC3E}">
        <p14:creationId xmlns:p14="http://schemas.microsoft.com/office/powerpoint/2010/main" val="3913572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p>
            <a:pPr>
              <a:defRPr/>
            </a:pPr>
            <a:fld id="{A2B88CAC-BA32-4D08-87E1-50CF86DB9F97}" type="slidenum">
              <a:rPr lang="en-US">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00336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2008687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28688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596958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74994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995050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469883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975510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864712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00503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21990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02975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56118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100D72-F8C1-4F97-AEE5-8FDD8441AB8D}" type="datetimeFigureOut">
              <a:rPr lang="en-IN" smtClean="0"/>
              <a:t>01-04-2022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85249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53445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276804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391352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100D72-F8C1-4F97-AEE5-8FDD8441AB8D}" type="datetimeFigureOut">
              <a:rPr lang="en-IN" smtClean="0"/>
              <a:t>01-04-2022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F4DABA-7B2F-4B95-A0E6-545ADD00F547}" type="slidenum">
              <a:rPr lang="en-IN" smtClean="0"/>
              <a:t>‹#›</a:t>
            </a:fld>
            <a:endParaRPr lang="en-IN"/>
          </a:p>
        </p:txBody>
      </p:sp>
    </p:spTree>
    <p:extLst>
      <p:ext uri="{BB962C8B-B14F-4D97-AF65-F5344CB8AC3E}">
        <p14:creationId xmlns:p14="http://schemas.microsoft.com/office/powerpoint/2010/main" val="1272375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B100D72-F8C1-4F97-AEE5-8FDD8441AB8D}" type="datetimeFigureOut">
              <a:rPr lang="en-IN" smtClean="0"/>
              <a:t>01-04-2022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9F4DABA-7B2F-4B95-A0E6-545ADD00F547}" type="slidenum">
              <a:rPr lang="en-IN" smtClean="0"/>
              <a:t>‹#›</a:t>
            </a:fld>
            <a:endParaRPr lang="en-IN"/>
          </a:p>
        </p:txBody>
      </p:sp>
    </p:spTree>
    <p:extLst>
      <p:ext uri="{BB962C8B-B14F-4D97-AF65-F5344CB8AC3E}">
        <p14:creationId xmlns:p14="http://schemas.microsoft.com/office/powerpoint/2010/main" val="126690819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1CD69-95F3-40FC-9A01-3CDD91C7B391}"/>
              </a:ext>
            </a:extLst>
          </p:cNvPr>
          <p:cNvSpPr>
            <a:spLocks noGrp="1"/>
          </p:cNvSpPr>
          <p:nvPr>
            <p:ph type="ctrTitle"/>
          </p:nvPr>
        </p:nvSpPr>
        <p:spPr>
          <a:xfrm>
            <a:off x="1470991" y="1447801"/>
            <a:ext cx="8509622" cy="1981199"/>
          </a:xfrm>
        </p:spPr>
        <p:txBody>
          <a:bodyPr/>
          <a:lstStyle/>
          <a:p>
            <a:pPr algn="ctr"/>
            <a:r>
              <a:rPr lang="en-IN" b="1" dirty="0" smtClean="0">
                <a:solidFill>
                  <a:srgbClr val="FFFF00"/>
                </a:solidFill>
                <a:latin typeface="Agency FB" panose="020B0503020202020204" pitchFamily="34" charset="0"/>
              </a:rPr>
              <a:t>Applied Machine Learning                   </a:t>
            </a:r>
            <a:r>
              <a:rPr lang="en-IN" sz="6600" b="1" dirty="0" smtClean="0">
                <a:solidFill>
                  <a:srgbClr val="FFFF00"/>
                </a:solidFill>
                <a:latin typeface="Agency FB" panose="020B0503020202020204" pitchFamily="34" charset="0"/>
              </a:rPr>
              <a:t>Chapter 1</a:t>
            </a:r>
            <a:endParaRPr lang="en-IN" sz="6600" b="1" dirty="0">
              <a:solidFill>
                <a:srgbClr val="FFFF00"/>
              </a:solidFill>
              <a:latin typeface="Agency FB" panose="020B0503020202020204" pitchFamily="34" charset="0"/>
            </a:endParaRPr>
          </a:p>
        </p:txBody>
      </p:sp>
      <p:sp>
        <p:nvSpPr>
          <p:cNvPr id="3" name="Subtitle 2">
            <a:extLst>
              <a:ext uri="{FF2B5EF4-FFF2-40B4-BE49-F238E27FC236}">
                <a16:creationId xmlns:a16="http://schemas.microsoft.com/office/drawing/2014/main" xmlns="" id="{DA8866E2-F044-4926-8622-E1B60933A15F}"/>
              </a:ext>
            </a:extLst>
          </p:cNvPr>
          <p:cNvSpPr>
            <a:spLocks noGrp="1"/>
          </p:cNvSpPr>
          <p:nvPr>
            <p:ph type="subTitle" idx="1"/>
          </p:nvPr>
        </p:nvSpPr>
        <p:spPr>
          <a:xfrm>
            <a:off x="7832035" y="5194851"/>
            <a:ext cx="3838230" cy="1364975"/>
          </a:xfrm>
        </p:spPr>
        <p:txBody>
          <a:bodyPr>
            <a:normAutofit fontScale="85000" lnSpcReduction="10000"/>
          </a:bodyPr>
          <a:lstStyle/>
          <a:p>
            <a:pPr>
              <a:spcBef>
                <a:spcPct val="0"/>
              </a:spcBef>
            </a:pPr>
            <a:endParaRPr lang="en-IN" sz="1800" dirty="0">
              <a:latin typeface="Agency FB" panose="020B0503020202020204" pitchFamily="34" charset="0"/>
              <a:ea typeface="+mj-ea"/>
              <a:cs typeface="+mj-cs"/>
            </a:endParaRPr>
          </a:p>
          <a:p>
            <a:r>
              <a:rPr lang="en-IN" sz="4500" b="1" dirty="0" smtClean="0">
                <a:solidFill>
                  <a:srgbClr val="FFFF00"/>
                </a:solidFill>
                <a:latin typeface="Agency FB" panose="020B0503020202020204" pitchFamily="34" charset="0"/>
              </a:rPr>
              <a:t>Faculty</a:t>
            </a:r>
            <a:r>
              <a:rPr lang="en-IN" sz="4500" b="1" dirty="0">
                <a:solidFill>
                  <a:srgbClr val="FFFF00"/>
                </a:solidFill>
                <a:latin typeface="Agency FB" panose="020B0503020202020204" pitchFamily="34" charset="0"/>
              </a:rPr>
              <a:t>: </a:t>
            </a:r>
            <a:r>
              <a:rPr lang="en-IN" sz="4500" b="1" dirty="0" smtClean="0">
                <a:solidFill>
                  <a:srgbClr val="FFFF00"/>
                </a:solidFill>
                <a:latin typeface="Agency FB" panose="020B0503020202020204" pitchFamily="34" charset="0"/>
              </a:rPr>
              <a:t>D</a:t>
            </a:r>
            <a:r>
              <a:rPr lang="en-IN" sz="4500" b="1" cap="none" dirty="0" smtClean="0">
                <a:solidFill>
                  <a:srgbClr val="FFFF00"/>
                </a:solidFill>
                <a:latin typeface="Agency FB" panose="020B0503020202020204" pitchFamily="34" charset="0"/>
              </a:rPr>
              <a:t>r</a:t>
            </a:r>
            <a:r>
              <a:rPr lang="en-IN" sz="4500" b="1" dirty="0" smtClean="0">
                <a:solidFill>
                  <a:srgbClr val="FFFF00"/>
                </a:solidFill>
                <a:latin typeface="Agency FB" panose="020B0503020202020204" pitchFamily="34" charset="0"/>
              </a:rPr>
              <a:t>. </a:t>
            </a:r>
            <a:r>
              <a:rPr lang="en-IN" sz="4500" b="1" dirty="0" err="1" smtClean="0">
                <a:solidFill>
                  <a:srgbClr val="FFFF00"/>
                </a:solidFill>
                <a:latin typeface="Agency FB" panose="020B0503020202020204" pitchFamily="34" charset="0"/>
              </a:rPr>
              <a:t>simi</a:t>
            </a:r>
            <a:r>
              <a:rPr lang="en-IN" sz="4500" b="1" dirty="0" smtClean="0">
                <a:solidFill>
                  <a:srgbClr val="FFFF00"/>
                </a:solidFill>
                <a:latin typeface="Agency FB" panose="020B0503020202020204" pitchFamily="34" charset="0"/>
              </a:rPr>
              <a:t> </a:t>
            </a:r>
            <a:r>
              <a:rPr lang="en-IN" sz="4500" b="1" dirty="0" err="1">
                <a:solidFill>
                  <a:srgbClr val="FFFF00"/>
                </a:solidFill>
                <a:latin typeface="Agency FB" panose="020B0503020202020204" pitchFamily="34" charset="0"/>
              </a:rPr>
              <a:t>v.r.</a:t>
            </a:r>
            <a:endParaRPr lang="en-IN" sz="4500" b="1" dirty="0">
              <a:solidFill>
                <a:srgbClr val="FFFF00"/>
              </a:solidFill>
              <a:latin typeface="Agency FB" panose="020B0503020202020204" pitchFamily="34" charset="0"/>
              <a:ea typeface="+mj-ea"/>
              <a:cs typeface="+mj-cs"/>
            </a:endParaRPr>
          </a:p>
        </p:txBody>
      </p:sp>
    </p:spTree>
    <p:extLst>
      <p:ext uri="{BB962C8B-B14F-4D97-AF65-F5344CB8AC3E}">
        <p14:creationId xmlns:p14="http://schemas.microsoft.com/office/powerpoint/2010/main" val="1283628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7DE30-0BFD-4832-BD3D-D3DBA72B992A}"/>
              </a:ext>
            </a:extLst>
          </p:cNvPr>
          <p:cNvSpPr>
            <a:spLocks noGrp="1"/>
          </p:cNvSpPr>
          <p:nvPr>
            <p:ph type="title"/>
          </p:nvPr>
        </p:nvSpPr>
        <p:spPr>
          <a:xfrm>
            <a:off x="516835" y="0"/>
            <a:ext cx="11383618" cy="792986"/>
          </a:xfrm>
        </p:spPr>
        <p:txBody>
          <a:bodyPr/>
          <a:lstStyle/>
          <a:p>
            <a:pPr algn="ctr"/>
            <a:r>
              <a:rPr lang="en-IN" sz="3600" b="1" dirty="0">
                <a:solidFill>
                  <a:srgbClr val="00B050"/>
                </a:solidFill>
              </a:rPr>
              <a:t>Well-Posed Learning Problems : Examples </a:t>
            </a:r>
          </a:p>
        </p:txBody>
      </p:sp>
      <p:pic>
        <p:nvPicPr>
          <p:cNvPr id="10" name="Content Placeholder 9">
            <a:extLst>
              <a:ext uri="{FF2B5EF4-FFF2-40B4-BE49-F238E27FC236}">
                <a16:creationId xmlns:a16="http://schemas.microsoft.com/office/drawing/2014/main" xmlns="" id="{99116311-35F4-4A13-B8AC-210BEEB5A694}"/>
              </a:ext>
            </a:extLst>
          </p:cNvPr>
          <p:cNvPicPr>
            <a:picLocks noGrp="1" noChangeAspect="1"/>
          </p:cNvPicPr>
          <p:nvPr>
            <p:ph idx="1"/>
          </p:nvPr>
        </p:nvPicPr>
        <p:blipFill>
          <a:blip r:embed="rId2"/>
          <a:stretch>
            <a:fillRect/>
          </a:stretch>
        </p:blipFill>
        <p:spPr>
          <a:xfrm>
            <a:off x="2319131" y="1174615"/>
            <a:ext cx="7513982" cy="5376441"/>
          </a:xfrm>
          <a:prstGeom prst="rect">
            <a:avLst/>
          </a:prstGeom>
        </p:spPr>
      </p:pic>
    </p:spTree>
    <p:extLst>
      <p:ext uri="{BB962C8B-B14F-4D97-AF65-F5344CB8AC3E}">
        <p14:creationId xmlns:p14="http://schemas.microsoft.com/office/powerpoint/2010/main" val="1544366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E55807-3D58-41EB-B56A-661EE71CCA50}"/>
              </a:ext>
            </a:extLst>
          </p:cNvPr>
          <p:cNvSpPr>
            <a:spLocks noGrp="1"/>
          </p:cNvSpPr>
          <p:nvPr>
            <p:ph type="title"/>
          </p:nvPr>
        </p:nvSpPr>
        <p:spPr>
          <a:xfrm>
            <a:off x="646111" y="452718"/>
            <a:ext cx="10737506" cy="899004"/>
          </a:xfrm>
        </p:spPr>
        <p:txBody>
          <a:bodyPr/>
          <a:lstStyle/>
          <a:p>
            <a:r>
              <a:rPr lang="en-IN" b="1" i="0" dirty="0">
                <a:solidFill>
                  <a:srgbClr val="FFFF00"/>
                </a:solidFill>
                <a:effectLst/>
                <a:latin typeface="Roboto Condensed" panose="020B0604020202020204" pitchFamily="2" charset="0"/>
              </a:rPr>
              <a:t>What Is Training Data in Machine Learning?</a:t>
            </a:r>
            <a:r>
              <a:rPr lang="en-IN" b="1" i="0" dirty="0">
                <a:solidFill>
                  <a:srgbClr val="000000"/>
                </a:solidFill>
                <a:effectLst/>
                <a:latin typeface="Roboto Condensed" panose="020B0604020202020204" pitchFamily="2" charset="0"/>
              </a:rPr>
              <a:t/>
            </a:r>
            <a:br>
              <a:rPr lang="en-IN" b="1" i="0" dirty="0">
                <a:solidFill>
                  <a:srgbClr val="000000"/>
                </a:solidFill>
                <a:effectLst/>
                <a:latin typeface="Roboto Condensed" panose="020B0604020202020204" pitchFamily="2" charset="0"/>
              </a:rPr>
            </a:br>
            <a:endParaRPr lang="en-IN" dirty="0"/>
          </a:p>
        </p:txBody>
      </p:sp>
      <p:sp>
        <p:nvSpPr>
          <p:cNvPr id="3" name="Content Placeholder 2">
            <a:extLst>
              <a:ext uri="{FF2B5EF4-FFF2-40B4-BE49-F238E27FC236}">
                <a16:creationId xmlns:a16="http://schemas.microsoft.com/office/drawing/2014/main" xmlns="" id="{27FFF1AB-6802-48C0-BAEC-33F8740D08D7}"/>
              </a:ext>
            </a:extLst>
          </p:cNvPr>
          <p:cNvSpPr>
            <a:spLocks noGrp="1"/>
          </p:cNvSpPr>
          <p:nvPr>
            <p:ph idx="1"/>
          </p:nvPr>
        </p:nvSpPr>
        <p:spPr>
          <a:xfrm>
            <a:off x="776278" y="1510748"/>
            <a:ext cx="10737506" cy="1179443"/>
          </a:xfrm>
        </p:spPr>
        <p:txBody>
          <a:bodyPr>
            <a:normAutofit fontScale="92500" lnSpcReduction="10000"/>
          </a:bodyPr>
          <a:lstStyle/>
          <a:p>
            <a:pPr marL="0" indent="0" algn="just">
              <a:buNone/>
            </a:pPr>
            <a:r>
              <a:rPr lang="en-IN" b="1" i="1" dirty="0">
                <a:solidFill>
                  <a:srgbClr val="00B050"/>
                </a:solidFill>
                <a:effectLst/>
                <a:latin typeface="Roboto Condensed" panose="02000000000000000000" pitchFamily="2" charset="0"/>
              </a:rPr>
              <a:t>Training data</a:t>
            </a:r>
            <a:r>
              <a:rPr lang="en-IN" b="1" i="0" dirty="0">
                <a:solidFill>
                  <a:srgbClr val="00B050"/>
                </a:solidFill>
                <a:effectLst/>
                <a:latin typeface="Roboto Condensed" panose="02000000000000000000" pitchFamily="2" charset="0"/>
              </a:rPr>
              <a:t> is a set of samples (such as a collection of photos or videos, a set of texts or audio files, etc.) with assigned relevant and comprehensive labels (classes or tags) used to fit the parameters (weights) of a machine learning model with the goal of training it by example.</a:t>
            </a:r>
          </a:p>
          <a:p>
            <a:pPr marL="0" indent="0">
              <a:buNone/>
            </a:pPr>
            <a:endParaRPr lang="en-IN" b="1" dirty="0">
              <a:solidFill>
                <a:srgbClr val="00B050"/>
              </a:solidFill>
            </a:endParaRPr>
          </a:p>
        </p:txBody>
      </p:sp>
      <p:pic>
        <p:nvPicPr>
          <p:cNvPr id="1026" name="Picture 2">
            <a:extLst>
              <a:ext uri="{FF2B5EF4-FFF2-40B4-BE49-F238E27FC236}">
                <a16:creationId xmlns:a16="http://schemas.microsoft.com/office/drawing/2014/main" xmlns="" id="{C6C69A1B-4ACA-4278-A753-2E00E6E462F4}"/>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987826" y="2977565"/>
            <a:ext cx="6528985" cy="34277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8CE3A56-6A27-4C71-90BC-056D38E6F8FD}"/>
              </a:ext>
            </a:extLst>
          </p:cNvPr>
          <p:cNvSpPr txBox="1"/>
          <p:nvPr/>
        </p:nvSpPr>
        <p:spPr>
          <a:xfrm>
            <a:off x="8812696" y="4059762"/>
            <a:ext cx="1895061" cy="830997"/>
          </a:xfrm>
          <a:prstGeom prst="rect">
            <a:avLst/>
          </a:prstGeom>
          <a:noFill/>
        </p:spPr>
        <p:txBody>
          <a:bodyPr wrap="square" rtlCol="0">
            <a:spAutoFit/>
          </a:bodyPr>
          <a:lstStyle/>
          <a:p>
            <a:r>
              <a:rPr lang="en-IN" sz="2400" b="1" dirty="0">
                <a:solidFill>
                  <a:srgbClr val="00B050"/>
                </a:solidFill>
              </a:rPr>
              <a:t>80%-20%</a:t>
            </a:r>
          </a:p>
          <a:p>
            <a:r>
              <a:rPr lang="en-IN" sz="2400" b="1" dirty="0">
                <a:solidFill>
                  <a:srgbClr val="00B050"/>
                </a:solidFill>
              </a:rPr>
              <a:t>70</a:t>
            </a:r>
            <a:r>
              <a:rPr lang="en-IN" sz="2400" b="1" dirty="0" smtClean="0">
                <a:solidFill>
                  <a:srgbClr val="00B050"/>
                </a:solidFill>
              </a:rPr>
              <a:t>%-30</a:t>
            </a:r>
            <a:r>
              <a:rPr lang="en-IN" sz="2400" b="1" dirty="0">
                <a:solidFill>
                  <a:srgbClr val="00B050"/>
                </a:solidFill>
              </a:rPr>
              <a:t>%</a:t>
            </a:r>
          </a:p>
        </p:txBody>
      </p:sp>
    </p:spTree>
    <p:extLst>
      <p:ext uri="{BB962C8B-B14F-4D97-AF65-F5344CB8AC3E}">
        <p14:creationId xmlns:p14="http://schemas.microsoft.com/office/powerpoint/2010/main" val="3417951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67ACD5-4A28-4F2F-B240-E91D609B3739}"/>
              </a:ext>
            </a:extLst>
          </p:cNvPr>
          <p:cNvSpPr>
            <a:spLocks noGrp="1"/>
          </p:cNvSpPr>
          <p:nvPr>
            <p:ph type="title"/>
          </p:nvPr>
        </p:nvSpPr>
        <p:spPr>
          <a:xfrm>
            <a:off x="887896" y="159026"/>
            <a:ext cx="9162938" cy="662609"/>
          </a:xfrm>
        </p:spPr>
        <p:txBody>
          <a:bodyPr/>
          <a:lstStyle/>
          <a:p>
            <a:pPr algn="ctr"/>
            <a:r>
              <a:rPr lang="en-IN" sz="3200" b="1" dirty="0">
                <a:solidFill>
                  <a:srgbClr val="FFC000"/>
                </a:solidFill>
              </a:rPr>
              <a:t>Where to get training data?</a:t>
            </a:r>
          </a:p>
        </p:txBody>
      </p:sp>
      <p:pic>
        <p:nvPicPr>
          <p:cNvPr id="1026" name="Picture 2">
            <a:extLst>
              <a:ext uri="{FF2B5EF4-FFF2-40B4-BE49-F238E27FC236}">
                <a16:creationId xmlns:a16="http://schemas.microsoft.com/office/drawing/2014/main" xmlns="" id="{A225F239-AFCE-4A37-8A38-82D2D945EAEA}"/>
              </a:ext>
            </a:extLst>
          </p:cNvPr>
          <p:cNvPicPr>
            <a:picLocks noGrp="1" noChangeAspect="1" noChangeArrowheads="1"/>
          </p:cNvPicPr>
          <p:nvPr>
            <p:ph idx="1"/>
          </p:nvPr>
        </p:nvPicPr>
        <p:blipFill>
          <a:blip r:embed="rId2" cstate="print">
            <a:duotone>
              <a:prstClr val="black"/>
              <a:srgbClr val="CC3300">
                <a:tint val="45000"/>
                <a:satMod val="400000"/>
              </a:srgbClr>
            </a:duotone>
            <a:extLst>
              <a:ext uri="{28A0092B-C50C-407E-A947-70E740481C1C}">
                <a14:useLocalDpi xmlns:a14="http://schemas.microsoft.com/office/drawing/2010/main" val="0"/>
              </a:ext>
            </a:extLst>
          </a:blip>
          <a:srcRect/>
          <a:stretch>
            <a:fillRect/>
          </a:stretch>
        </p:blipFill>
        <p:spPr bwMode="auto">
          <a:xfrm>
            <a:off x="3050476" y="1110005"/>
            <a:ext cx="4647331" cy="24398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4B5D7B6B-DE3A-46F9-8C96-116775FEA608}"/>
              </a:ext>
            </a:extLst>
          </p:cNvPr>
          <p:cNvSpPr txBox="1"/>
          <p:nvPr/>
        </p:nvSpPr>
        <p:spPr>
          <a:xfrm>
            <a:off x="344557" y="4253948"/>
            <a:ext cx="11542643" cy="2267511"/>
          </a:xfrm>
          <a:prstGeom prst="rect">
            <a:avLst/>
          </a:prstGeom>
          <a:noFill/>
        </p:spPr>
        <p:txBody>
          <a:bodyPr wrap="square">
            <a:spAutoFit/>
          </a:bodyPr>
          <a:lstStyle/>
          <a:p>
            <a:r>
              <a:rPr lang="en-IN" sz="2000" b="1" i="0" dirty="0">
                <a:solidFill>
                  <a:srgbClr val="FFC000"/>
                </a:solidFill>
                <a:effectLst/>
                <a:latin typeface="Roboto" panose="02000000000000000000" pitchFamily="2" charset="0"/>
              </a:rPr>
              <a:t>Open-source training data sets:</a:t>
            </a:r>
            <a:r>
              <a:rPr lang="en-IN" sz="2000" b="1" dirty="0">
                <a:solidFill>
                  <a:srgbClr val="FFC000"/>
                </a:solidFill>
                <a:latin typeface="Roboto" panose="02000000000000000000" pitchFamily="2" charset="0"/>
              </a:rPr>
              <a:t> </a:t>
            </a:r>
            <a:r>
              <a:rPr lang="en-IN" sz="2000" b="1" dirty="0">
                <a:solidFill>
                  <a:srgbClr val="00B050"/>
                </a:solidFill>
                <a:latin typeface="Roboto" panose="02000000000000000000" pitchFamily="2" charset="0"/>
              </a:rPr>
              <a:t>T</a:t>
            </a:r>
            <a:r>
              <a:rPr lang="en-IN" sz="2000" b="1" i="0" dirty="0">
                <a:solidFill>
                  <a:srgbClr val="00B050"/>
                </a:solidFill>
                <a:effectLst/>
                <a:latin typeface="Roboto" panose="02000000000000000000" pitchFamily="2" charset="0"/>
              </a:rPr>
              <a:t>he great benefit of this option is that it's free and it's already collected. </a:t>
            </a:r>
            <a:r>
              <a:rPr lang="en-IN" sz="2000" b="1" dirty="0">
                <a:solidFill>
                  <a:srgbClr val="00B050"/>
                </a:solidFill>
                <a:latin typeface="Roboto" panose="02000000000000000000" pitchFamily="2" charset="0"/>
              </a:rPr>
              <a:t> </a:t>
            </a:r>
          </a:p>
          <a:p>
            <a:r>
              <a:rPr lang="en-IN" sz="2000" b="1" i="0" dirty="0">
                <a:solidFill>
                  <a:srgbClr val="FFC000"/>
                </a:solidFill>
                <a:effectLst/>
                <a:latin typeface="Roboto" panose="02000000000000000000" pitchFamily="2" charset="0"/>
              </a:rPr>
              <a:t>Web and IoT: </a:t>
            </a:r>
            <a:r>
              <a:rPr lang="en-IN" sz="2000" b="1" i="0" dirty="0">
                <a:solidFill>
                  <a:srgbClr val="00B050"/>
                </a:solidFill>
                <a:effectLst/>
                <a:latin typeface="Roboto" panose="02000000000000000000" pitchFamily="2" charset="0"/>
              </a:rPr>
              <a:t>This means that you use the Internet to collect the pieces of data. Alternatively, sensors, cameras, and other smart devices may provide you with the raw data that you will later need to annotate by hand. </a:t>
            </a:r>
          </a:p>
          <a:p>
            <a:r>
              <a:rPr lang="en-IN" sz="2000" b="1" i="0" dirty="0">
                <a:solidFill>
                  <a:srgbClr val="FFC000"/>
                </a:solidFill>
                <a:effectLst/>
                <a:latin typeface="Roboto" panose="02000000000000000000" pitchFamily="2" charset="0"/>
              </a:rPr>
              <a:t>Artificial training data sets</a:t>
            </a:r>
            <a:r>
              <a:rPr lang="en-IN" sz="2000" dirty="0">
                <a:solidFill>
                  <a:srgbClr val="FFC000"/>
                </a:solidFill>
                <a:latin typeface="Roboto" panose="02000000000000000000" pitchFamily="2" charset="0"/>
              </a:rPr>
              <a:t>: </a:t>
            </a:r>
            <a:r>
              <a:rPr lang="en-IN" sz="2000" b="1" dirty="0">
                <a:solidFill>
                  <a:srgbClr val="00B050"/>
                </a:solidFill>
                <a:latin typeface="Roboto" panose="02000000000000000000" pitchFamily="2" charset="0"/>
              </a:rPr>
              <a:t>Y</a:t>
            </a:r>
            <a:r>
              <a:rPr lang="en-IN" sz="2000" b="1" dirty="0">
                <a:solidFill>
                  <a:srgbClr val="00B050"/>
                </a:solidFill>
              </a:rPr>
              <a:t>ou have to create an ML model that will generate your data. This is a great way if you need large volumes of unique data to train your algorithm.</a:t>
            </a:r>
          </a:p>
        </p:txBody>
      </p:sp>
    </p:spTree>
    <p:extLst>
      <p:ext uri="{BB962C8B-B14F-4D97-AF65-F5344CB8AC3E}">
        <p14:creationId xmlns:p14="http://schemas.microsoft.com/office/powerpoint/2010/main" val="209109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2388AA-9CA7-4DE9-8EC9-98D302982AF6}"/>
              </a:ext>
            </a:extLst>
          </p:cNvPr>
          <p:cNvSpPr>
            <a:spLocks noGrp="1"/>
          </p:cNvSpPr>
          <p:nvPr>
            <p:ph type="title"/>
          </p:nvPr>
        </p:nvSpPr>
        <p:spPr>
          <a:xfrm>
            <a:off x="834887" y="169438"/>
            <a:ext cx="10522226" cy="607456"/>
          </a:xfrm>
        </p:spPr>
        <p:txBody>
          <a:bodyPr/>
          <a:lstStyle/>
          <a:p>
            <a:pPr algn="ctr"/>
            <a:r>
              <a:rPr lang="en-US" altLang="en-US" sz="2800" b="1" dirty="0"/>
              <a:t>Illustrating Classification Task</a:t>
            </a:r>
            <a:endParaRPr lang="en-IN" sz="2800" b="1" dirty="0"/>
          </a:p>
        </p:txBody>
      </p:sp>
      <p:graphicFrame>
        <p:nvGraphicFramePr>
          <p:cNvPr id="4" name="Content Placeholder 3">
            <a:extLst>
              <a:ext uri="{FF2B5EF4-FFF2-40B4-BE49-F238E27FC236}">
                <a16:creationId xmlns:a16="http://schemas.microsoft.com/office/drawing/2014/main" xmlns="" id="{45D51B9F-5E35-4528-BE10-E22536C79D33}"/>
              </a:ext>
            </a:extLst>
          </p:cNvPr>
          <p:cNvGraphicFramePr>
            <a:graphicFrameLocks noGrp="1" noChangeAspect="1"/>
          </p:cNvGraphicFramePr>
          <p:nvPr>
            <p:ph idx="1"/>
            <p:extLst/>
          </p:nvPr>
        </p:nvGraphicFramePr>
        <p:xfrm>
          <a:off x="1881188" y="852488"/>
          <a:ext cx="8056562" cy="6005512"/>
        </p:xfrm>
        <a:graphic>
          <a:graphicData uri="http://schemas.openxmlformats.org/presentationml/2006/ole">
            <mc:AlternateContent xmlns:mc="http://schemas.openxmlformats.org/markup-compatibility/2006">
              <mc:Choice xmlns:v="urn:schemas-microsoft-com:vml" Requires="v">
                <p:oleObj spid="_x0000_s2096" name="Visio" r:id="rId3" imgW="8424875" imgH="6279741" progId="Visio.Drawing.6">
                  <p:embed/>
                </p:oleObj>
              </mc:Choice>
              <mc:Fallback>
                <p:oleObj name="Visio" r:id="rId3" imgW="8424875" imgH="627974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852488"/>
                        <a:ext cx="8056562" cy="60055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2569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7E74300A-A225-44EC-BEB4-D14BDD8D7F9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26126" y="1563758"/>
            <a:ext cx="9401849" cy="2879706"/>
          </a:xfrm>
          <a:prstGeom prst="rect">
            <a:avLst/>
          </a:prstGeom>
        </p:spPr>
      </p:pic>
      <p:sp>
        <p:nvSpPr>
          <p:cNvPr id="10" name="TextBox 9">
            <a:extLst>
              <a:ext uri="{FF2B5EF4-FFF2-40B4-BE49-F238E27FC236}">
                <a16:creationId xmlns:a16="http://schemas.microsoft.com/office/drawing/2014/main" xmlns="" id="{D64EB2CF-E48F-4372-9B9D-72E04C2272F0}"/>
              </a:ext>
            </a:extLst>
          </p:cNvPr>
          <p:cNvSpPr txBox="1"/>
          <p:nvPr/>
        </p:nvSpPr>
        <p:spPr>
          <a:xfrm>
            <a:off x="1326126" y="4925361"/>
            <a:ext cx="9780182" cy="1200329"/>
          </a:xfrm>
          <a:prstGeom prst="rect">
            <a:avLst/>
          </a:prstGeom>
          <a:noFill/>
        </p:spPr>
        <p:txBody>
          <a:bodyPr wrap="square">
            <a:spAutoFit/>
          </a:bodyPr>
          <a:lstStyle/>
          <a:p>
            <a:pPr algn="l"/>
            <a:r>
              <a:rPr lang="en-IN" sz="2400" dirty="0">
                <a:latin typeface="Times New Roman" panose="02020603050405020304" pitchFamily="18" charset="0"/>
                <a:cs typeface="Times New Roman" panose="02020603050405020304" pitchFamily="18" charset="0"/>
              </a:rPr>
              <a:t>(a)</a:t>
            </a:r>
            <a:r>
              <a:rPr lang="en-IN" sz="2400" b="0" i="0" u="none" strike="noStrike" baseline="0" dirty="0">
                <a:latin typeface="Times New Roman" panose="02020603050405020304" pitchFamily="18" charset="0"/>
                <a:cs typeface="Times New Roman" panose="02020603050405020304" pitchFamily="18" charset="0"/>
              </a:rPr>
              <a:t> Some labeled training examples of </a:t>
            </a:r>
            <a:r>
              <a:rPr lang="en-IN" sz="2400" b="0" i="0" u="none" strike="noStrike" baseline="0" dirty="0" err="1">
                <a:latin typeface="Times New Roman" panose="02020603050405020304" pitchFamily="18" charset="0"/>
                <a:cs typeface="Times New Roman" panose="02020603050405020304" pitchFamily="18" charset="0"/>
              </a:rPr>
              <a:t>colored</a:t>
            </a:r>
            <a:r>
              <a:rPr lang="en-IN" sz="2400" b="0" i="0" u="none" strike="noStrike" baseline="0" dirty="0">
                <a:latin typeface="Times New Roman" panose="02020603050405020304" pitchFamily="18" charset="0"/>
                <a:cs typeface="Times New Roman" panose="02020603050405020304" pitchFamily="18" charset="0"/>
              </a:rPr>
              <a:t> shapes, along with 3 </a:t>
            </a:r>
            <a:r>
              <a:rPr lang="en-IN" sz="2400" b="0" i="0" u="none" strike="noStrike" baseline="0" dirty="0" err="1">
                <a:latin typeface="Times New Roman" panose="02020603050405020304" pitchFamily="18" charset="0"/>
                <a:cs typeface="Times New Roman" panose="02020603050405020304" pitchFamily="18" charset="0"/>
              </a:rPr>
              <a:t>unlabeled</a:t>
            </a:r>
            <a:r>
              <a:rPr lang="en-IN" sz="2400" b="0" i="0" u="none" strike="noStrike" baseline="0" dirty="0">
                <a:latin typeface="Times New Roman" panose="02020603050405020304" pitchFamily="18" charset="0"/>
                <a:cs typeface="Times New Roman" panose="02020603050405020304" pitchFamily="18" charset="0"/>
              </a:rPr>
              <a:t> test cases. </a:t>
            </a:r>
            <a:r>
              <a:rPr lang="en-IN" sz="2400" dirty="0">
                <a:latin typeface="Times New Roman" panose="02020603050405020304" pitchFamily="18" charset="0"/>
                <a:cs typeface="Times New Roman" panose="02020603050405020304" pitchFamily="18" charset="0"/>
              </a:rPr>
              <a:t>(b)</a:t>
            </a:r>
            <a:r>
              <a:rPr lang="en-IN" sz="2400" b="0" i="0" u="none" strike="noStrike" baseline="0" dirty="0">
                <a:latin typeface="Times New Roman" panose="02020603050405020304" pitchFamily="18" charset="0"/>
                <a:cs typeface="Times New Roman" panose="02020603050405020304" pitchFamily="18" charset="0"/>
              </a:rPr>
              <a:t>: Representing the training data as an N × D design matrix. Row </a:t>
            </a:r>
            <a:r>
              <a:rPr lang="en-IN" sz="2400" b="0" i="1" u="none" strike="noStrike" baseline="0" dirty="0" err="1">
                <a:latin typeface="Times New Roman" panose="02020603050405020304" pitchFamily="18" charset="0"/>
                <a:cs typeface="Times New Roman" panose="02020603050405020304" pitchFamily="18" charset="0"/>
              </a:rPr>
              <a:t>i</a:t>
            </a:r>
            <a:r>
              <a:rPr lang="en-IN" sz="2400" b="0" i="0" u="none" strike="noStrike" baseline="0" dirty="0">
                <a:latin typeface="Times New Roman" panose="02020603050405020304" pitchFamily="18" charset="0"/>
                <a:cs typeface="Times New Roman" panose="02020603050405020304" pitchFamily="18" charset="0"/>
              </a:rPr>
              <a:t> represents the feature vector </a:t>
            </a:r>
            <a:r>
              <a:rPr lang="en-IN" sz="2400" b="0" i="1" u="none" strike="noStrike" baseline="0" dirty="0">
                <a:latin typeface="Times New Roman" panose="02020603050405020304" pitchFamily="18" charset="0"/>
                <a:cs typeface="Times New Roman" panose="02020603050405020304" pitchFamily="18" charset="0"/>
              </a:rPr>
              <a:t>x</a:t>
            </a:r>
            <a:r>
              <a:rPr lang="en-IN" sz="1000" b="0" i="1" u="none" strike="noStrike" baseline="0" dirty="0">
                <a:latin typeface="Times New Roman" panose="02020603050405020304" pitchFamily="18" charset="0"/>
                <a:cs typeface="Times New Roman" panose="02020603050405020304" pitchFamily="18" charset="0"/>
              </a:rPr>
              <a:t>i</a:t>
            </a:r>
            <a:r>
              <a:rPr lang="en-IN" sz="2400" b="0" i="1"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The last column is the label, </a:t>
            </a:r>
            <a:r>
              <a:rPr lang="en-IN" sz="2400" b="0" i="1" u="none" strike="noStrike" baseline="0" dirty="0" err="1">
                <a:latin typeface="Times New Roman" panose="02020603050405020304" pitchFamily="18" charset="0"/>
                <a:cs typeface="Times New Roman" panose="02020603050405020304" pitchFamily="18" charset="0"/>
              </a:rPr>
              <a:t>y</a:t>
            </a:r>
            <a:r>
              <a:rPr lang="en-IN" sz="1000" b="0" i="1" u="none" strike="noStrike" baseline="0" dirty="0" err="1">
                <a:latin typeface="Times New Roman" panose="02020603050405020304" pitchFamily="18" charset="0"/>
                <a:cs typeface="Times New Roman" panose="02020603050405020304" pitchFamily="18" charset="0"/>
              </a:rPr>
              <a:t>i</a:t>
            </a:r>
            <a:r>
              <a:rPr lang="en-IN" sz="1000" b="0" i="1"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 {0, 1}.</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035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09600" y="76201"/>
            <a:ext cx="10972800" cy="868363"/>
          </a:xfrm>
        </p:spPr>
        <p:txBody>
          <a:bodyPr/>
          <a:lstStyle/>
          <a:p>
            <a:r>
              <a:rPr lang="en-US" altLang="en-US" smtClean="0"/>
              <a:t>Generalization</a:t>
            </a:r>
          </a:p>
        </p:txBody>
      </p:sp>
      <p:sp>
        <p:nvSpPr>
          <p:cNvPr id="61443" name="Content Placeholder 2"/>
          <p:cNvSpPr>
            <a:spLocks noGrp="1"/>
          </p:cNvSpPr>
          <p:nvPr>
            <p:ph idx="1"/>
          </p:nvPr>
        </p:nvSpPr>
        <p:spPr>
          <a:xfrm>
            <a:off x="508000" y="5486400"/>
            <a:ext cx="11277600" cy="914400"/>
          </a:xfrm>
        </p:spPr>
        <p:txBody>
          <a:bodyPr/>
          <a:lstStyle/>
          <a:p>
            <a:pPr eaLnBrk="1" hangingPunct="1"/>
            <a:r>
              <a:rPr lang="en-US" altLang="en-US" dirty="0" smtClean="0"/>
              <a:t>How well does a learned model generalize from the data it was trained on to a new test set?</a:t>
            </a:r>
          </a:p>
        </p:txBody>
      </p:sp>
      <p:pic>
        <p:nvPicPr>
          <p:cNvPr id="61444" name="Picture 2"/>
          <p:cNvPicPr>
            <a:picLocks noChangeAspect="1" noChangeArrowheads="1"/>
          </p:cNvPicPr>
          <p:nvPr/>
        </p:nvPicPr>
        <p:blipFill>
          <a:blip r:embed="rId3" cstate="print"/>
          <a:srcRect/>
          <a:stretch>
            <a:fillRect/>
          </a:stretch>
        </p:blipFill>
        <p:spPr bwMode="auto">
          <a:xfrm>
            <a:off x="1574800" y="1066800"/>
            <a:ext cx="5638800" cy="3600450"/>
          </a:xfrm>
          <a:prstGeom prst="rect">
            <a:avLst/>
          </a:prstGeom>
          <a:noFill/>
          <a:ln w="9525">
            <a:noFill/>
            <a:miter lim="800000"/>
            <a:headEnd/>
            <a:tailEnd/>
          </a:ln>
        </p:spPr>
      </p:pic>
      <p:pic>
        <p:nvPicPr>
          <p:cNvPr id="61445" name="Picture 3"/>
          <p:cNvPicPr>
            <a:picLocks noChangeAspect="1" noChangeArrowheads="1"/>
          </p:cNvPicPr>
          <p:nvPr/>
        </p:nvPicPr>
        <p:blipFill>
          <a:blip r:embed="rId4" cstate="print"/>
          <a:srcRect/>
          <a:stretch>
            <a:fillRect/>
          </a:stretch>
        </p:blipFill>
        <p:spPr bwMode="auto">
          <a:xfrm>
            <a:off x="9347200" y="1066800"/>
            <a:ext cx="812800" cy="3619500"/>
          </a:xfrm>
          <a:prstGeom prst="rect">
            <a:avLst/>
          </a:prstGeom>
          <a:noFill/>
          <a:ln w="9525">
            <a:noFill/>
            <a:miter lim="800000"/>
            <a:headEnd/>
            <a:tailEnd/>
          </a:ln>
        </p:spPr>
      </p:pic>
      <p:sp>
        <p:nvSpPr>
          <p:cNvPr id="61446" name="TextBox 6"/>
          <p:cNvSpPr txBox="1">
            <a:spLocks noChangeArrowheads="1"/>
          </p:cNvSpPr>
          <p:nvPr/>
        </p:nvSpPr>
        <p:spPr bwMode="auto">
          <a:xfrm>
            <a:off x="2438400" y="4724400"/>
            <a:ext cx="2685030" cy="369332"/>
          </a:xfrm>
          <a:prstGeom prst="rect">
            <a:avLst/>
          </a:prstGeom>
          <a:noFill/>
          <a:ln w="9525">
            <a:noFill/>
            <a:miter lim="800000"/>
            <a:headEnd/>
            <a:tailEnd/>
          </a:ln>
        </p:spPr>
        <p:txBody>
          <a:bodyPr wrap="none">
            <a:spAutoFit/>
          </a:bodyPr>
          <a:lstStyle/>
          <a:p>
            <a:r>
              <a:rPr lang="en-US" altLang="en-US">
                <a:solidFill>
                  <a:srgbClr val="000000"/>
                </a:solidFill>
              </a:rPr>
              <a:t>Training set (labels known)</a:t>
            </a:r>
          </a:p>
        </p:txBody>
      </p:sp>
      <p:sp>
        <p:nvSpPr>
          <p:cNvPr id="61447" name="TextBox 7"/>
          <p:cNvSpPr txBox="1">
            <a:spLocks noChangeArrowheads="1"/>
          </p:cNvSpPr>
          <p:nvPr/>
        </p:nvSpPr>
        <p:spPr bwMode="auto">
          <a:xfrm>
            <a:off x="7926917" y="4724401"/>
            <a:ext cx="3553883" cy="369332"/>
          </a:xfrm>
          <a:prstGeom prst="rect">
            <a:avLst/>
          </a:prstGeom>
          <a:noFill/>
          <a:ln w="9525">
            <a:noFill/>
            <a:miter lim="800000"/>
            <a:headEnd/>
            <a:tailEnd/>
          </a:ln>
        </p:spPr>
        <p:txBody>
          <a:bodyPr>
            <a:spAutoFit/>
          </a:bodyPr>
          <a:lstStyle/>
          <a:p>
            <a:pPr algn="ctr"/>
            <a:r>
              <a:rPr lang="en-US" altLang="en-US">
                <a:solidFill>
                  <a:srgbClr val="000000"/>
                </a:solidFill>
              </a:rPr>
              <a:t>Test set (labels unknown)</a:t>
            </a:r>
          </a:p>
        </p:txBody>
      </p:sp>
    </p:spTree>
    <p:extLst>
      <p:ext uri="{BB962C8B-B14F-4D97-AF65-F5344CB8AC3E}">
        <p14:creationId xmlns:p14="http://schemas.microsoft.com/office/powerpoint/2010/main" val="3668772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xmlns="" id="{A9732C1F-53BF-43D7-BF42-F6F8F6FEEB0E}"/>
              </a:ext>
            </a:extLst>
          </p:cNvPr>
          <p:cNvSpPr>
            <a:spLocks noGrp="1" noChangeArrowheads="1"/>
          </p:cNvSpPr>
          <p:nvPr>
            <p:ph type="title"/>
          </p:nvPr>
        </p:nvSpPr>
        <p:spPr>
          <a:xfrm>
            <a:off x="808383" y="111404"/>
            <a:ext cx="9215947" cy="643970"/>
          </a:xfrm>
        </p:spPr>
        <p:txBody>
          <a:bodyPr/>
          <a:lstStyle/>
          <a:p>
            <a:pPr algn="ctr"/>
            <a:r>
              <a:rPr lang="en-US" altLang="en-US" sz="3200" b="1" dirty="0">
                <a:solidFill>
                  <a:srgbClr val="FFC000"/>
                </a:solidFill>
              </a:rPr>
              <a:t>Machine Learning Areas</a:t>
            </a:r>
          </a:p>
        </p:txBody>
      </p:sp>
      <p:sp>
        <p:nvSpPr>
          <p:cNvPr id="121859" name="Rectangle 3">
            <a:extLst>
              <a:ext uri="{FF2B5EF4-FFF2-40B4-BE49-F238E27FC236}">
                <a16:creationId xmlns:a16="http://schemas.microsoft.com/office/drawing/2014/main" xmlns="" id="{EDA7B895-1A67-4B6F-920B-4C5C88D03E24}"/>
              </a:ext>
            </a:extLst>
          </p:cNvPr>
          <p:cNvSpPr>
            <a:spLocks noGrp="1" noChangeArrowheads="1"/>
          </p:cNvSpPr>
          <p:nvPr>
            <p:ph idx="1"/>
          </p:nvPr>
        </p:nvSpPr>
        <p:spPr>
          <a:xfrm>
            <a:off x="593103" y="849079"/>
            <a:ext cx="11148323" cy="2579921"/>
          </a:xfrm>
        </p:spPr>
        <p:txBody>
          <a:bodyPr>
            <a:normAutofit/>
          </a:bodyPr>
          <a:lstStyle/>
          <a:p>
            <a:pPr>
              <a:spcBef>
                <a:spcPts val="600"/>
              </a:spcBef>
            </a:pPr>
            <a:r>
              <a:rPr lang="en-US" altLang="en-US" sz="2400" b="1" dirty="0">
                <a:solidFill>
                  <a:schemeClr val="accent2"/>
                </a:solidFill>
                <a:latin typeface="Times New Roman" panose="02020603050405020304" pitchFamily="18" charset="0"/>
                <a:cs typeface="Times New Roman" panose="02020603050405020304" pitchFamily="18" charset="0"/>
              </a:rPr>
              <a:t>Supervised Learning</a:t>
            </a:r>
            <a:r>
              <a:rPr lang="en-US" altLang="en-US" sz="2400" b="1"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Data and corresponding labels are given</a:t>
            </a:r>
          </a:p>
          <a:p>
            <a:pPr>
              <a:spcBef>
                <a:spcPts val="600"/>
              </a:spcBef>
            </a:pPr>
            <a:r>
              <a:rPr lang="en-US" altLang="en-US" sz="2400" b="1" dirty="0">
                <a:solidFill>
                  <a:schemeClr val="accent2"/>
                </a:solidFill>
                <a:latin typeface="Times New Roman" panose="02020603050405020304" pitchFamily="18" charset="0"/>
                <a:cs typeface="Times New Roman" panose="02020603050405020304" pitchFamily="18" charset="0"/>
              </a:rPr>
              <a:t>Unsupervised Learning</a:t>
            </a:r>
            <a:r>
              <a:rPr lang="en-US" altLang="en-US" sz="2400" b="1"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Only data is given, no labels provided</a:t>
            </a:r>
          </a:p>
          <a:p>
            <a:pPr>
              <a:spcBef>
                <a:spcPts val="600"/>
              </a:spcBef>
            </a:pPr>
            <a:r>
              <a:rPr lang="en-US" altLang="en-US" sz="2400" b="1" dirty="0">
                <a:solidFill>
                  <a:schemeClr val="accent2"/>
                </a:solidFill>
                <a:latin typeface="Times New Roman" panose="02020603050405020304" pitchFamily="18" charset="0"/>
                <a:cs typeface="Times New Roman" panose="02020603050405020304" pitchFamily="18" charset="0"/>
              </a:rPr>
              <a:t>Semi-supervised Learning</a:t>
            </a:r>
            <a:r>
              <a:rPr lang="en-US" altLang="en-US" sz="2400" b="1"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Some (if not all) labels are present</a:t>
            </a:r>
          </a:p>
          <a:p>
            <a:pPr>
              <a:spcBef>
                <a:spcPts val="600"/>
              </a:spcBef>
            </a:pPr>
            <a:r>
              <a:rPr lang="en-US" altLang="en-US" sz="2400" b="1" dirty="0">
                <a:solidFill>
                  <a:schemeClr val="accent2"/>
                </a:solidFill>
                <a:latin typeface="Times New Roman" panose="02020603050405020304" pitchFamily="18" charset="0"/>
                <a:cs typeface="Times New Roman" panose="02020603050405020304" pitchFamily="18" charset="0"/>
              </a:rPr>
              <a:t>Reinforcement Learning</a:t>
            </a:r>
            <a:r>
              <a:rPr lang="en-US" altLang="en-US" sz="2400" dirty="0">
                <a:latin typeface="Times New Roman" panose="02020603050405020304" pitchFamily="18" charset="0"/>
                <a:cs typeface="Times New Roman" panose="02020603050405020304" pitchFamily="18" charset="0"/>
              </a:rPr>
              <a:t>: An agent interacting with the world makes observations, takes actions, and is rewarded or punished; it should learn to choose actions in such a way as to obtain a lot of reward</a:t>
            </a:r>
          </a:p>
        </p:txBody>
      </p:sp>
      <p:sp>
        <p:nvSpPr>
          <p:cNvPr id="4" name="Slide Number Placeholder 5">
            <a:extLst>
              <a:ext uri="{FF2B5EF4-FFF2-40B4-BE49-F238E27FC236}">
                <a16:creationId xmlns:a16="http://schemas.microsoft.com/office/drawing/2014/main" xmlns="" id="{11DBDAEF-1FBB-40F9-9F92-CAB73F9916B2}"/>
              </a:ext>
            </a:extLst>
          </p:cNvPr>
          <p:cNvSpPr>
            <a:spLocks noGrp="1"/>
          </p:cNvSpPr>
          <p:nvPr>
            <p:ph type="sldNum" sz="quarter" idx="12"/>
          </p:nvPr>
        </p:nvSpPr>
        <p:spPr/>
        <p:txBody>
          <a:bodyPr/>
          <a:lstStyle/>
          <a:p>
            <a:fld id="{9978E70F-44A0-4DE8-BD36-89FF6D3053EF}" type="slidenum">
              <a:rPr lang="en-US" altLang="en-US"/>
              <a:pPr/>
              <a:t>16</a:t>
            </a:fld>
            <a:endParaRPr lang="en-US" altLang="en-US"/>
          </a:p>
        </p:txBody>
      </p:sp>
      <p:pic>
        <p:nvPicPr>
          <p:cNvPr id="6" name="Picture 5">
            <a:extLst>
              <a:ext uri="{FF2B5EF4-FFF2-40B4-BE49-F238E27FC236}">
                <a16:creationId xmlns:a16="http://schemas.microsoft.com/office/drawing/2014/main" xmlns="" id="{BA96CE2D-7C7F-4253-9F2A-38755958AFB3}"/>
              </a:ext>
            </a:extLst>
          </p:cNvPr>
          <p:cNvPicPr>
            <a:picLocks noChangeAspect="1"/>
          </p:cNvPicPr>
          <p:nvPr/>
        </p:nvPicPr>
        <p:blipFill>
          <a:blip r:embed="rId2"/>
          <a:stretch>
            <a:fillRect/>
          </a:stretch>
        </p:blipFill>
        <p:spPr>
          <a:xfrm>
            <a:off x="432614" y="3712972"/>
            <a:ext cx="10903257" cy="2763155"/>
          </a:xfrm>
          <a:prstGeom prst="rect">
            <a:avLst/>
          </a:prstGeom>
        </p:spPr>
      </p:pic>
    </p:spTree>
    <p:extLst>
      <p:ext uri="{BB962C8B-B14F-4D97-AF65-F5344CB8AC3E}">
        <p14:creationId xmlns:p14="http://schemas.microsoft.com/office/powerpoint/2010/main" val="2604577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9A1AA94-BB69-4206-9B59-79B7C85FC371}"/>
              </a:ext>
            </a:extLst>
          </p:cNvPr>
          <p:cNvSpPr>
            <a:spLocks noGrp="1"/>
          </p:cNvSpPr>
          <p:nvPr>
            <p:ph idx="1"/>
          </p:nvPr>
        </p:nvSpPr>
        <p:spPr>
          <a:xfrm>
            <a:off x="238539" y="291549"/>
            <a:ext cx="11775269" cy="543338"/>
          </a:xfrm>
        </p:spPr>
        <p:txBody>
          <a:bodyPr>
            <a:normAutofit/>
          </a:bodyPr>
          <a:lstStyle/>
          <a:p>
            <a:pPr marL="0" indent="0">
              <a:buNone/>
            </a:pPr>
            <a:r>
              <a:rPr lang="en-IN" sz="2600" b="1" i="0" u="none" strike="noStrike" baseline="0" dirty="0">
                <a:latin typeface="Times-Bold"/>
              </a:rPr>
              <a:t>Representation and prior knowledge</a:t>
            </a:r>
          </a:p>
        </p:txBody>
      </p:sp>
      <p:pic>
        <p:nvPicPr>
          <p:cNvPr id="9" name="Picture 8">
            <a:extLst>
              <a:ext uri="{FF2B5EF4-FFF2-40B4-BE49-F238E27FC236}">
                <a16:creationId xmlns:a16="http://schemas.microsoft.com/office/drawing/2014/main" xmlns="" id="{E91A784E-57CF-4221-92E2-B430DC583D8A}"/>
              </a:ext>
            </a:extLst>
          </p:cNvPr>
          <p:cNvPicPr>
            <a:picLocks noChangeAspect="1"/>
          </p:cNvPicPr>
          <p:nvPr/>
        </p:nvPicPr>
        <p:blipFill>
          <a:blip r:embed="rId2"/>
          <a:stretch>
            <a:fillRect/>
          </a:stretch>
        </p:blipFill>
        <p:spPr>
          <a:xfrm>
            <a:off x="1239470" y="957645"/>
            <a:ext cx="9315495" cy="5608806"/>
          </a:xfrm>
          <a:prstGeom prst="rect">
            <a:avLst/>
          </a:prstGeom>
        </p:spPr>
      </p:pic>
    </p:spTree>
    <p:extLst>
      <p:ext uri="{BB962C8B-B14F-4D97-AF65-F5344CB8AC3E}">
        <p14:creationId xmlns:p14="http://schemas.microsoft.com/office/powerpoint/2010/main" val="186534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E47944-C9BC-4F18-92F3-94A7A36980BA}"/>
              </a:ext>
            </a:extLst>
          </p:cNvPr>
          <p:cNvSpPr>
            <a:spLocks noGrp="1"/>
          </p:cNvSpPr>
          <p:nvPr>
            <p:ph idx="1"/>
          </p:nvPr>
        </p:nvSpPr>
        <p:spPr>
          <a:xfrm>
            <a:off x="389965" y="3811755"/>
            <a:ext cx="11335870" cy="2696621"/>
          </a:xfrm>
        </p:spPr>
        <p:txBody>
          <a:bodyPr>
            <a:normAutofit fontScale="92500" lnSpcReduction="10000"/>
          </a:bodyPr>
          <a:lstStyle/>
          <a:p>
            <a:pPr algn="just"/>
            <a:r>
              <a:rPr lang="en-IN" sz="2800" b="1" i="0" u="none" strike="noStrike" baseline="0" dirty="0">
                <a:solidFill>
                  <a:srgbClr val="67E222"/>
                </a:solidFill>
                <a:latin typeface="Times New Roman" panose="02020603050405020304" pitchFamily="18" charset="0"/>
                <a:cs typeface="Times New Roman" panose="02020603050405020304" pitchFamily="18" charset="0"/>
              </a:rPr>
              <a:t>In semi-supervised learning we are given a few labelled examples and must make what we can of a large collection of unlabelled examples. Even the labels themselves may not be the oracular truths that we hope for. Imagine that you are trying to build a system to guess a person’s age from a photo. You gather some labeled examples by snapping pictures of people and asking their age. That’s supervised learning. But in </a:t>
            </a:r>
            <a:r>
              <a:rPr lang="en-IN" sz="2800" b="1" i="0" u="none" strike="noStrike" baseline="0" dirty="0" smtClean="0">
                <a:solidFill>
                  <a:srgbClr val="67E222"/>
                </a:solidFill>
                <a:latin typeface="Times New Roman" panose="02020603050405020304" pitchFamily="18" charset="0"/>
                <a:cs typeface="Times New Roman" panose="02020603050405020304" pitchFamily="18" charset="0"/>
              </a:rPr>
              <a:t>reality </a:t>
            </a:r>
            <a:r>
              <a:rPr lang="en-IN" sz="2800" b="1" i="0" u="none" strike="noStrike" baseline="0" dirty="0">
                <a:solidFill>
                  <a:srgbClr val="67E222"/>
                </a:solidFill>
                <a:latin typeface="Times New Roman" panose="02020603050405020304" pitchFamily="18" charset="0"/>
                <a:cs typeface="Times New Roman" panose="02020603050405020304" pitchFamily="18" charset="0"/>
              </a:rPr>
              <a:t>some of the people lied about their age. </a:t>
            </a:r>
            <a:endParaRPr lang="en-IN" sz="3600" b="1" dirty="0">
              <a:solidFill>
                <a:srgbClr val="67E22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D98A0364-2D87-44DC-94E8-23578535F568}"/>
              </a:ext>
            </a:extLst>
          </p:cNvPr>
          <p:cNvPicPr>
            <a:picLocks noChangeAspect="1"/>
          </p:cNvPicPr>
          <p:nvPr/>
        </p:nvPicPr>
        <p:blipFill>
          <a:blip r:embed="rId2">
            <a:lum bright="-20000" contrast="40000"/>
          </a:blip>
          <a:stretch>
            <a:fillRect/>
          </a:stretch>
        </p:blipFill>
        <p:spPr>
          <a:xfrm>
            <a:off x="1195452" y="667870"/>
            <a:ext cx="9507071" cy="2752686"/>
          </a:xfrm>
          <a:prstGeom prst="rect">
            <a:avLst/>
          </a:prstGeom>
        </p:spPr>
      </p:pic>
    </p:spTree>
    <p:extLst>
      <p:ext uri="{BB962C8B-B14F-4D97-AF65-F5344CB8AC3E}">
        <p14:creationId xmlns:p14="http://schemas.microsoft.com/office/powerpoint/2010/main" val="2186331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gn="ctr"/>
            <a:r>
              <a:rPr lang="en-IN" sz="3200" b="1" dirty="0">
                <a:solidFill>
                  <a:schemeClr val="accent6">
                    <a:lumMod val="60000"/>
                    <a:lumOff val="40000"/>
                  </a:schemeClr>
                </a:solidFill>
                <a:latin typeface="Times New Roman" panose="02020603050405020304" pitchFamily="18" charset="0"/>
                <a:cs typeface="Times New Roman" panose="02020603050405020304" pitchFamily="18" charset="0"/>
              </a:rPr>
              <a:t>Unsupervised Learning</a:t>
            </a:r>
          </a:p>
        </p:txBody>
      </p:sp>
      <p:sp>
        <p:nvSpPr>
          <p:cNvPr id="3" name="Content Placeholder 2"/>
          <p:cNvSpPr>
            <a:spLocks noGrp="1"/>
          </p:cNvSpPr>
          <p:nvPr>
            <p:ph idx="1"/>
          </p:nvPr>
        </p:nvSpPr>
        <p:spPr>
          <a:xfrm>
            <a:off x="779929" y="1183341"/>
            <a:ext cx="10596283" cy="5311587"/>
          </a:xfrm>
        </p:spPr>
        <p:txBody>
          <a:bodyPr>
            <a:normAutofit lnSpcReduction="10000"/>
          </a:bodyPr>
          <a:lstStyle/>
          <a:p>
            <a:pPr marL="0" indent="0">
              <a:buNone/>
            </a:pPr>
            <a:r>
              <a:rPr lang="en-IN" dirty="0" smtClean="0">
                <a:latin typeface="Times New Roman" panose="02020603050405020304" pitchFamily="18" charset="0"/>
                <a:cs typeface="Times New Roman" panose="02020603050405020304" pitchFamily="18" charset="0"/>
              </a:rPr>
              <a:t>In </a:t>
            </a:r>
            <a:r>
              <a:rPr lang="en-IN" dirty="0">
                <a:latin typeface="Times New Roman" panose="02020603050405020304" pitchFamily="18" charset="0"/>
                <a:cs typeface="Times New Roman" panose="02020603050405020304" pitchFamily="18" charset="0"/>
              </a:rPr>
              <a:t>supervised learning, the aim is to learn a mapping from the input </a:t>
            </a:r>
            <a:r>
              <a:rPr lang="en-IN" dirty="0" smtClean="0">
                <a:latin typeface="Times New Roman" panose="02020603050405020304" pitchFamily="18" charset="0"/>
                <a:cs typeface="Times New Roman" panose="02020603050405020304" pitchFamily="18" charset="0"/>
              </a:rPr>
              <a:t>to an </a:t>
            </a:r>
            <a:r>
              <a:rPr lang="en-IN" dirty="0">
                <a:latin typeface="Times New Roman" panose="02020603050405020304" pitchFamily="18" charset="0"/>
                <a:cs typeface="Times New Roman" panose="02020603050405020304" pitchFamily="18" charset="0"/>
              </a:rPr>
              <a:t>output whose correct values are provided by a supervisor. </a:t>
            </a:r>
            <a:endParaRPr lang="en-IN" dirty="0" smtClean="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In unsupervised learning</a:t>
            </a:r>
            <a:r>
              <a:rPr lang="en-IN" dirty="0">
                <a:latin typeface="Times New Roman" panose="02020603050405020304" pitchFamily="18" charset="0"/>
                <a:cs typeface="Times New Roman" panose="02020603050405020304" pitchFamily="18" charset="0"/>
              </a:rPr>
              <a:t>, there is no such supervisor and we only have input data.</a:t>
            </a:r>
          </a:p>
          <a:p>
            <a:pPr marL="0" indent="0">
              <a:buNone/>
            </a:pPr>
            <a:r>
              <a:rPr lang="en-IN" dirty="0">
                <a:latin typeface="Times New Roman" panose="02020603050405020304" pitchFamily="18" charset="0"/>
                <a:cs typeface="Times New Roman" panose="02020603050405020304" pitchFamily="18" charset="0"/>
              </a:rPr>
              <a:t>The aim is to find the regularities in the input. </a:t>
            </a:r>
            <a:endParaRPr lang="en-IN" dirty="0" smtClean="0">
              <a:latin typeface="Times New Roman" panose="02020603050405020304" pitchFamily="18" charset="0"/>
              <a:cs typeface="Times New Roman" panose="02020603050405020304" pitchFamily="18" charset="0"/>
            </a:endParaRPr>
          </a:p>
          <a:p>
            <a:pPr marL="0" indent="0">
              <a:buNone/>
            </a:pPr>
            <a:r>
              <a:rPr lang="en-IN" sz="2400" b="1" dirty="0" smtClean="0">
                <a:solidFill>
                  <a:schemeClr val="accent6">
                    <a:lumMod val="60000"/>
                    <a:lumOff val="40000"/>
                  </a:schemeClr>
                </a:solidFill>
                <a:latin typeface="Times New Roman" panose="02020603050405020304" pitchFamily="18" charset="0"/>
                <a:cs typeface="Times New Roman" panose="02020603050405020304" pitchFamily="18" charset="0"/>
              </a:rPr>
              <a:t>Density Estimation - Clustering</a:t>
            </a:r>
          </a:p>
          <a:p>
            <a:pPr marL="0" indent="0" algn="just">
              <a:buNone/>
            </a:pPr>
            <a:r>
              <a:rPr lang="en-IN" dirty="0" smtClean="0">
                <a:latin typeface="Times New Roman" panose="02020603050405020304" pitchFamily="18" charset="0"/>
                <a:cs typeface="Times New Roman" panose="02020603050405020304" pitchFamily="18" charset="0"/>
              </a:rPr>
              <a:t>	There </a:t>
            </a:r>
            <a:r>
              <a:rPr lang="en-IN" dirty="0">
                <a:latin typeface="Times New Roman" panose="02020603050405020304" pitchFamily="18" charset="0"/>
                <a:cs typeface="Times New Roman" panose="02020603050405020304" pitchFamily="18" charset="0"/>
              </a:rPr>
              <a:t>is a structure to </a:t>
            </a:r>
            <a:r>
              <a:rPr lang="en-IN" dirty="0" smtClean="0">
                <a:latin typeface="Times New Roman" panose="02020603050405020304" pitchFamily="18" charset="0"/>
                <a:cs typeface="Times New Roman" panose="02020603050405020304" pitchFamily="18" charset="0"/>
              </a:rPr>
              <a:t>the input </a:t>
            </a:r>
            <a:r>
              <a:rPr lang="en-IN" dirty="0">
                <a:latin typeface="Times New Roman" panose="02020603050405020304" pitchFamily="18" charset="0"/>
                <a:cs typeface="Times New Roman" panose="02020603050405020304" pitchFamily="18" charset="0"/>
              </a:rPr>
              <a:t>space such that certain patterns occur more often than others, </a:t>
            </a:r>
            <a:r>
              <a:rPr lang="en-IN" dirty="0" smtClean="0">
                <a:latin typeface="Times New Roman" panose="02020603050405020304" pitchFamily="18" charset="0"/>
                <a:cs typeface="Times New Roman" panose="02020603050405020304" pitchFamily="18" charset="0"/>
              </a:rPr>
              <a:t>and we </a:t>
            </a:r>
            <a:r>
              <a:rPr lang="en-IN" dirty="0">
                <a:latin typeface="Times New Roman" panose="02020603050405020304" pitchFamily="18" charset="0"/>
                <a:cs typeface="Times New Roman" panose="02020603050405020304" pitchFamily="18" charset="0"/>
              </a:rPr>
              <a:t>want to see what generally happens and what does not. In statistics</a:t>
            </a:r>
            <a:r>
              <a:rPr lang="en-IN" dirty="0" smtClean="0">
                <a:latin typeface="Times New Roman" panose="02020603050405020304" pitchFamily="18" charset="0"/>
                <a:cs typeface="Times New Roman" panose="02020603050405020304" pitchFamily="18" charset="0"/>
              </a:rPr>
              <a:t>, this </a:t>
            </a:r>
            <a:r>
              <a:rPr lang="en-IN" dirty="0">
                <a:latin typeface="Times New Roman" panose="02020603050405020304" pitchFamily="18" charset="0"/>
                <a:cs typeface="Times New Roman" panose="02020603050405020304" pitchFamily="18" charset="0"/>
              </a:rPr>
              <a:t>is called density estimation</a:t>
            </a:r>
            <a:r>
              <a:rPr lang="en-IN" dirty="0" smtClean="0">
                <a:latin typeface="Times New Roman" panose="02020603050405020304" pitchFamily="18" charset="0"/>
                <a:cs typeface="Times New Roman" panose="02020603050405020304" pitchFamily="18" charset="0"/>
              </a:rPr>
              <a:t>. One </a:t>
            </a:r>
            <a:r>
              <a:rPr lang="en-IN" dirty="0">
                <a:latin typeface="Times New Roman" panose="02020603050405020304" pitchFamily="18" charset="0"/>
                <a:cs typeface="Times New Roman" panose="02020603050405020304" pitchFamily="18" charset="0"/>
              </a:rPr>
              <a:t>method for density estimation is clustering where the aim is </a:t>
            </a:r>
            <a:r>
              <a:rPr lang="en-IN" dirty="0" smtClean="0">
                <a:latin typeface="Times New Roman" panose="02020603050405020304" pitchFamily="18" charset="0"/>
                <a:cs typeface="Times New Roman" panose="02020603050405020304" pitchFamily="18" charset="0"/>
              </a:rPr>
              <a:t>to find </a:t>
            </a:r>
            <a:r>
              <a:rPr lang="en-IN" dirty="0">
                <a:latin typeface="Times New Roman" panose="02020603050405020304" pitchFamily="18" charset="0"/>
                <a:cs typeface="Times New Roman" panose="02020603050405020304" pitchFamily="18" charset="0"/>
              </a:rPr>
              <a:t>clusters or groupings of input. </a:t>
            </a:r>
            <a:endParaRPr lang="en-IN" dirty="0" smtClean="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In </a:t>
            </a:r>
            <a:r>
              <a:rPr lang="en-IN" dirty="0">
                <a:latin typeface="Times New Roman" panose="02020603050405020304" pitchFamily="18" charset="0"/>
                <a:cs typeface="Times New Roman" panose="02020603050405020304" pitchFamily="18" charset="0"/>
              </a:rPr>
              <a:t>the case of a company with a </a:t>
            </a:r>
            <a:r>
              <a:rPr lang="en-IN" dirty="0" smtClean="0">
                <a:latin typeface="Times New Roman" panose="02020603050405020304" pitchFamily="18" charset="0"/>
                <a:cs typeface="Times New Roman" panose="02020603050405020304" pitchFamily="18" charset="0"/>
              </a:rPr>
              <a:t>data of </a:t>
            </a:r>
            <a:r>
              <a:rPr lang="en-IN" dirty="0">
                <a:latin typeface="Times New Roman" panose="02020603050405020304" pitchFamily="18" charset="0"/>
                <a:cs typeface="Times New Roman" panose="02020603050405020304" pitchFamily="18" charset="0"/>
              </a:rPr>
              <a:t>past customers, the customer data contains the demographic </a:t>
            </a:r>
            <a:r>
              <a:rPr lang="en-IN" dirty="0" smtClean="0">
                <a:latin typeface="Times New Roman" panose="02020603050405020304" pitchFamily="18" charset="0"/>
                <a:cs typeface="Times New Roman" panose="02020603050405020304" pitchFamily="18" charset="0"/>
              </a:rPr>
              <a:t>information as </a:t>
            </a:r>
            <a:r>
              <a:rPr lang="en-IN" dirty="0">
                <a:latin typeface="Times New Roman" panose="02020603050405020304" pitchFamily="18" charset="0"/>
                <a:cs typeface="Times New Roman" panose="02020603050405020304" pitchFamily="18" charset="0"/>
              </a:rPr>
              <a:t>well as the past transactions with the company, and the </a:t>
            </a:r>
            <a:r>
              <a:rPr lang="en-IN" dirty="0" smtClean="0">
                <a:latin typeface="Times New Roman" panose="02020603050405020304" pitchFamily="18" charset="0"/>
                <a:cs typeface="Times New Roman" panose="02020603050405020304" pitchFamily="18" charset="0"/>
              </a:rPr>
              <a:t>company may </a:t>
            </a:r>
            <a:r>
              <a:rPr lang="en-IN" dirty="0">
                <a:latin typeface="Times New Roman" panose="02020603050405020304" pitchFamily="18" charset="0"/>
                <a:cs typeface="Times New Roman" panose="02020603050405020304" pitchFamily="18" charset="0"/>
              </a:rPr>
              <a:t>want to see the distribution of the profile of its customers, to </a:t>
            </a:r>
            <a:r>
              <a:rPr lang="en-IN" dirty="0" smtClean="0">
                <a:latin typeface="Times New Roman" panose="02020603050405020304" pitchFamily="18" charset="0"/>
                <a:cs typeface="Times New Roman" panose="02020603050405020304" pitchFamily="18" charset="0"/>
              </a:rPr>
              <a:t>see what </a:t>
            </a:r>
            <a:r>
              <a:rPr lang="en-IN" dirty="0">
                <a:latin typeface="Times New Roman" panose="02020603050405020304" pitchFamily="18" charset="0"/>
                <a:cs typeface="Times New Roman" panose="02020603050405020304" pitchFamily="18" charset="0"/>
              </a:rPr>
              <a:t>type of customers frequently occur. In such a case, a </a:t>
            </a:r>
            <a:r>
              <a:rPr lang="en-IN" dirty="0" smtClean="0">
                <a:latin typeface="Times New Roman" panose="02020603050405020304" pitchFamily="18" charset="0"/>
                <a:cs typeface="Times New Roman" panose="02020603050405020304" pitchFamily="18" charset="0"/>
              </a:rPr>
              <a:t>clustering model </a:t>
            </a:r>
            <a:r>
              <a:rPr lang="en-IN" dirty="0">
                <a:latin typeface="Times New Roman" panose="02020603050405020304" pitchFamily="18" charset="0"/>
                <a:cs typeface="Times New Roman" panose="02020603050405020304" pitchFamily="18" charset="0"/>
              </a:rPr>
              <a:t>allocates customers similar in their attributes to the same group, providing the company with natural groupings of its customers; this </a:t>
            </a:r>
            <a:r>
              <a:rPr lang="en-IN" dirty="0" smtClean="0">
                <a:latin typeface="Times New Roman" panose="02020603050405020304" pitchFamily="18" charset="0"/>
                <a:cs typeface="Times New Roman" panose="02020603050405020304" pitchFamily="18" charset="0"/>
              </a:rPr>
              <a:t>is called </a:t>
            </a:r>
            <a:r>
              <a:rPr lang="en-IN" dirty="0">
                <a:latin typeface="Times New Roman" panose="02020603050405020304" pitchFamily="18" charset="0"/>
                <a:cs typeface="Times New Roman" panose="02020603050405020304" pitchFamily="18" charset="0"/>
              </a:rPr>
              <a:t>customer segmentation.</a:t>
            </a:r>
          </a:p>
        </p:txBody>
      </p:sp>
    </p:spTree>
    <p:extLst>
      <p:ext uri="{BB962C8B-B14F-4D97-AF65-F5344CB8AC3E}">
        <p14:creationId xmlns:p14="http://schemas.microsoft.com/office/powerpoint/2010/main" val="281225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 xmlns:a16="http://schemas.microsoft.com/office/drawing/2014/main" id="{6BDE5DD5-A175-476B-B574-C57C4B2D155A}"/>
              </a:ext>
            </a:extLst>
          </p:cNvPr>
          <p:cNvGrpSpPr/>
          <p:nvPr/>
        </p:nvGrpSpPr>
        <p:grpSpPr>
          <a:xfrm>
            <a:off x="1035424" y="228600"/>
            <a:ext cx="10176525" cy="6521824"/>
            <a:chOff x="970670" y="94902"/>
            <a:chExt cx="10649244" cy="6312151"/>
          </a:xfrm>
        </p:grpSpPr>
        <p:sp>
          <p:nvSpPr>
            <p:cNvPr id="3" name="TextBox 2">
              <a:extLst>
                <a:ext uri="{FF2B5EF4-FFF2-40B4-BE49-F238E27FC236}">
                  <a16:creationId xmlns="" xmlns:a16="http://schemas.microsoft.com/office/drawing/2014/main" id="{B4CFED59-69FA-4FAA-BD99-0F205C107EA4}"/>
                </a:ext>
              </a:extLst>
            </p:cNvPr>
            <p:cNvSpPr txBox="1"/>
            <p:nvPr/>
          </p:nvSpPr>
          <p:spPr>
            <a:xfrm>
              <a:off x="4079631" y="94902"/>
              <a:ext cx="4346917" cy="584775"/>
            </a:xfrm>
            <a:prstGeom prst="rect">
              <a:avLst/>
            </a:prstGeom>
            <a:noFill/>
          </p:spPr>
          <p:txBody>
            <a:bodyPr wrap="square" rtlCol="0">
              <a:spAutoFit/>
            </a:bodyPr>
            <a:lstStyle/>
            <a:p>
              <a:pPr algn="ctr"/>
              <a:r>
                <a:rPr lang="en-IN" sz="3200" b="1" dirty="0">
                  <a:ln w="0"/>
                  <a:solidFill>
                    <a:srgbClr val="009999"/>
                  </a:solidFill>
                  <a:effectLst>
                    <a:outerShdw blurRad="38100" dist="25400" dir="5400000" algn="ctr" rotWithShape="0">
                      <a:srgbClr val="6E747A">
                        <a:alpha val="43000"/>
                      </a:srgbClr>
                    </a:outerShdw>
                  </a:effectLst>
                </a:rPr>
                <a:t>Computer Science</a:t>
              </a:r>
            </a:p>
          </p:txBody>
        </p:sp>
        <p:sp>
          <p:nvSpPr>
            <p:cNvPr id="4" name="TextBox 3">
              <a:extLst>
                <a:ext uri="{FF2B5EF4-FFF2-40B4-BE49-F238E27FC236}">
                  <a16:creationId xmlns="" xmlns:a16="http://schemas.microsoft.com/office/drawing/2014/main" id="{4161EF49-5537-4BAF-9EE8-C482681E4BB2}"/>
                </a:ext>
              </a:extLst>
            </p:cNvPr>
            <p:cNvSpPr txBox="1"/>
            <p:nvPr/>
          </p:nvSpPr>
          <p:spPr>
            <a:xfrm>
              <a:off x="1822937" y="1939554"/>
              <a:ext cx="2968284" cy="369332"/>
            </a:xfrm>
            <a:prstGeom prst="rect">
              <a:avLst/>
            </a:prstGeom>
            <a:noFill/>
          </p:spPr>
          <p:txBody>
            <a:bodyPr wrap="square" rtlCol="0">
              <a:spAutoFit/>
            </a:bodyPr>
            <a:lstStyle/>
            <a:p>
              <a:r>
                <a:rPr lang="en-IN" dirty="0"/>
                <a:t>Symbolic Learning</a:t>
              </a:r>
            </a:p>
          </p:txBody>
        </p:sp>
        <p:sp>
          <p:nvSpPr>
            <p:cNvPr id="5" name="TextBox 4">
              <a:extLst>
                <a:ext uri="{FF2B5EF4-FFF2-40B4-BE49-F238E27FC236}">
                  <a16:creationId xmlns="" xmlns:a16="http://schemas.microsoft.com/office/drawing/2014/main" id="{FA49B5D0-28FC-4189-B67C-99D6C1C16D81}"/>
                </a:ext>
              </a:extLst>
            </p:cNvPr>
            <p:cNvSpPr txBox="1"/>
            <p:nvPr/>
          </p:nvSpPr>
          <p:spPr>
            <a:xfrm>
              <a:off x="970670" y="3003397"/>
              <a:ext cx="1589650" cy="369332"/>
            </a:xfrm>
            <a:prstGeom prst="rect">
              <a:avLst/>
            </a:prstGeom>
            <a:noFill/>
          </p:spPr>
          <p:txBody>
            <a:bodyPr wrap="square" rtlCol="0">
              <a:spAutoFit/>
            </a:bodyPr>
            <a:lstStyle/>
            <a:p>
              <a:r>
                <a:rPr lang="en-IN" dirty="0"/>
                <a:t>Robotics</a:t>
              </a:r>
            </a:p>
          </p:txBody>
        </p:sp>
        <p:sp>
          <p:nvSpPr>
            <p:cNvPr id="8" name="TextBox 7">
              <a:extLst>
                <a:ext uri="{FF2B5EF4-FFF2-40B4-BE49-F238E27FC236}">
                  <a16:creationId xmlns="" xmlns:a16="http://schemas.microsoft.com/office/drawing/2014/main" id="{B8EE3B5E-1AD0-46A9-8B00-081858E6B3CB}"/>
                </a:ext>
              </a:extLst>
            </p:cNvPr>
            <p:cNvSpPr txBox="1"/>
            <p:nvPr/>
          </p:nvSpPr>
          <p:spPr>
            <a:xfrm>
              <a:off x="2719753" y="3049563"/>
              <a:ext cx="1589650" cy="646331"/>
            </a:xfrm>
            <a:prstGeom prst="rect">
              <a:avLst/>
            </a:prstGeom>
            <a:noFill/>
          </p:spPr>
          <p:txBody>
            <a:bodyPr wrap="square" rtlCol="0">
              <a:spAutoFit/>
            </a:bodyPr>
            <a:lstStyle/>
            <a:p>
              <a:r>
                <a:rPr lang="en-IN" dirty="0"/>
                <a:t>Computer Vision (CV)</a:t>
              </a:r>
            </a:p>
          </p:txBody>
        </p:sp>
        <p:sp>
          <p:nvSpPr>
            <p:cNvPr id="9" name="TextBox 8">
              <a:extLst>
                <a:ext uri="{FF2B5EF4-FFF2-40B4-BE49-F238E27FC236}">
                  <a16:creationId xmlns="" xmlns:a16="http://schemas.microsoft.com/office/drawing/2014/main" id="{8927CBB2-708B-4CD8-BB13-197CEE2A07F5}"/>
                </a:ext>
              </a:extLst>
            </p:cNvPr>
            <p:cNvSpPr txBox="1"/>
            <p:nvPr/>
          </p:nvSpPr>
          <p:spPr>
            <a:xfrm>
              <a:off x="7047914" y="1533378"/>
              <a:ext cx="2363372" cy="369332"/>
            </a:xfrm>
            <a:prstGeom prst="rect">
              <a:avLst/>
            </a:prstGeom>
            <a:noFill/>
          </p:spPr>
          <p:txBody>
            <a:bodyPr wrap="square" rtlCol="0">
              <a:spAutoFit/>
            </a:bodyPr>
            <a:lstStyle/>
            <a:p>
              <a:r>
                <a:rPr lang="en-IN" dirty="0"/>
                <a:t>Machine Learning</a:t>
              </a:r>
            </a:p>
          </p:txBody>
        </p:sp>
        <p:sp>
          <p:nvSpPr>
            <p:cNvPr id="10" name="TextBox 9">
              <a:extLst>
                <a:ext uri="{FF2B5EF4-FFF2-40B4-BE49-F238E27FC236}">
                  <a16:creationId xmlns="" xmlns:a16="http://schemas.microsoft.com/office/drawing/2014/main" id="{39C1CA4C-2819-4A67-9ED0-45CDCC348E75}"/>
                </a:ext>
              </a:extLst>
            </p:cNvPr>
            <p:cNvSpPr txBox="1"/>
            <p:nvPr/>
          </p:nvSpPr>
          <p:spPr>
            <a:xfrm>
              <a:off x="5824024" y="2676433"/>
              <a:ext cx="2363372" cy="369332"/>
            </a:xfrm>
            <a:prstGeom prst="rect">
              <a:avLst/>
            </a:prstGeom>
            <a:noFill/>
          </p:spPr>
          <p:txBody>
            <a:bodyPr wrap="square" rtlCol="0">
              <a:spAutoFit/>
            </a:bodyPr>
            <a:lstStyle/>
            <a:p>
              <a:r>
                <a:rPr lang="en-IN" dirty="0"/>
                <a:t>Statistical Learning</a:t>
              </a:r>
            </a:p>
          </p:txBody>
        </p:sp>
        <p:sp>
          <p:nvSpPr>
            <p:cNvPr id="11" name="TextBox 10">
              <a:extLst>
                <a:ext uri="{FF2B5EF4-FFF2-40B4-BE49-F238E27FC236}">
                  <a16:creationId xmlns="" xmlns:a16="http://schemas.microsoft.com/office/drawing/2014/main" id="{6C9CCAEF-B011-4AB6-8FDF-C085C4F510DF}"/>
                </a:ext>
              </a:extLst>
            </p:cNvPr>
            <p:cNvSpPr txBox="1"/>
            <p:nvPr/>
          </p:nvSpPr>
          <p:spPr>
            <a:xfrm>
              <a:off x="8862645" y="2768766"/>
              <a:ext cx="1983545" cy="369332"/>
            </a:xfrm>
            <a:prstGeom prst="rect">
              <a:avLst/>
            </a:prstGeom>
            <a:noFill/>
          </p:spPr>
          <p:txBody>
            <a:bodyPr wrap="square" rtlCol="0">
              <a:spAutoFit/>
            </a:bodyPr>
            <a:lstStyle/>
            <a:p>
              <a:r>
                <a:rPr lang="en-IN" dirty="0"/>
                <a:t>Deep Learning</a:t>
              </a:r>
            </a:p>
          </p:txBody>
        </p:sp>
        <p:sp>
          <p:nvSpPr>
            <p:cNvPr id="12" name="TextBox 11">
              <a:extLst>
                <a:ext uri="{FF2B5EF4-FFF2-40B4-BE49-F238E27FC236}">
                  <a16:creationId xmlns="" xmlns:a16="http://schemas.microsoft.com/office/drawing/2014/main" id="{56D87A77-F5EC-4AE4-A0FF-A1D10ED9A1F5}"/>
                </a:ext>
              </a:extLst>
            </p:cNvPr>
            <p:cNvSpPr txBox="1"/>
            <p:nvPr/>
          </p:nvSpPr>
          <p:spPr>
            <a:xfrm>
              <a:off x="4825218" y="3819488"/>
              <a:ext cx="1659988" cy="646331"/>
            </a:xfrm>
            <a:prstGeom prst="rect">
              <a:avLst/>
            </a:prstGeom>
            <a:noFill/>
          </p:spPr>
          <p:txBody>
            <a:bodyPr wrap="square" rtlCol="0">
              <a:spAutoFit/>
            </a:bodyPr>
            <a:lstStyle/>
            <a:p>
              <a:r>
                <a:rPr lang="en-IN" dirty="0"/>
                <a:t>Speech Recognition</a:t>
              </a:r>
            </a:p>
          </p:txBody>
        </p:sp>
        <p:sp>
          <p:nvSpPr>
            <p:cNvPr id="13" name="TextBox 12">
              <a:extLst>
                <a:ext uri="{FF2B5EF4-FFF2-40B4-BE49-F238E27FC236}">
                  <a16:creationId xmlns="" xmlns:a16="http://schemas.microsoft.com/office/drawing/2014/main" id="{9208EDCC-BE4A-49B8-A703-474A3894A9BD}"/>
                </a:ext>
              </a:extLst>
            </p:cNvPr>
            <p:cNvSpPr txBox="1"/>
            <p:nvPr/>
          </p:nvSpPr>
          <p:spPr>
            <a:xfrm>
              <a:off x="6766559" y="3819488"/>
              <a:ext cx="1814731" cy="1200329"/>
            </a:xfrm>
            <a:prstGeom prst="rect">
              <a:avLst/>
            </a:prstGeom>
            <a:noFill/>
          </p:spPr>
          <p:txBody>
            <a:bodyPr wrap="square" rtlCol="0">
              <a:spAutoFit/>
            </a:bodyPr>
            <a:lstStyle/>
            <a:p>
              <a:r>
                <a:rPr lang="en-IN" dirty="0"/>
                <a:t>Natural Language Processing (NLP)</a:t>
              </a:r>
            </a:p>
          </p:txBody>
        </p:sp>
        <p:sp>
          <p:nvSpPr>
            <p:cNvPr id="14" name="TextBox 13">
              <a:extLst>
                <a:ext uri="{FF2B5EF4-FFF2-40B4-BE49-F238E27FC236}">
                  <a16:creationId xmlns="" xmlns:a16="http://schemas.microsoft.com/office/drawing/2014/main" id="{A610A625-E4D2-4A0B-A2DE-AF2EC1E9235C}"/>
                </a:ext>
              </a:extLst>
            </p:cNvPr>
            <p:cNvSpPr txBox="1"/>
            <p:nvPr/>
          </p:nvSpPr>
          <p:spPr>
            <a:xfrm>
              <a:off x="8862644" y="4050320"/>
              <a:ext cx="815927" cy="369332"/>
            </a:xfrm>
            <a:prstGeom prst="rect">
              <a:avLst/>
            </a:prstGeom>
            <a:noFill/>
          </p:spPr>
          <p:txBody>
            <a:bodyPr wrap="square" rtlCol="0">
              <a:spAutoFit/>
            </a:bodyPr>
            <a:lstStyle/>
            <a:p>
              <a:r>
                <a:rPr lang="en-IN" dirty="0"/>
                <a:t>CNN</a:t>
              </a:r>
            </a:p>
          </p:txBody>
        </p:sp>
        <p:sp>
          <p:nvSpPr>
            <p:cNvPr id="15" name="TextBox 14">
              <a:extLst>
                <a:ext uri="{FF2B5EF4-FFF2-40B4-BE49-F238E27FC236}">
                  <a16:creationId xmlns="" xmlns:a16="http://schemas.microsoft.com/office/drawing/2014/main" id="{2E50594A-E7A6-4B62-8161-6C4D09A07CD6}"/>
                </a:ext>
              </a:extLst>
            </p:cNvPr>
            <p:cNvSpPr txBox="1"/>
            <p:nvPr/>
          </p:nvSpPr>
          <p:spPr>
            <a:xfrm>
              <a:off x="10480431" y="4050320"/>
              <a:ext cx="1139483" cy="369332"/>
            </a:xfrm>
            <a:prstGeom prst="rect">
              <a:avLst/>
            </a:prstGeom>
            <a:noFill/>
          </p:spPr>
          <p:txBody>
            <a:bodyPr wrap="square" rtlCol="0">
              <a:spAutoFit/>
            </a:bodyPr>
            <a:lstStyle/>
            <a:p>
              <a:r>
                <a:rPr lang="en-IN" dirty="0"/>
                <a:t>RNN</a:t>
              </a:r>
            </a:p>
          </p:txBody>
        </p:sp>
        <p:sp>
          <p:nvSpPr>
            <p:cNvPr id="16" name="TextBox 15">
              <a:extLst>
                <a:ext uri="{FF2B5EF4-FFF2-40B4-BE49-F238E27FC236}">
                  <a16:creationId xmlns="" xmlns:a16="http://schemas.microsoft.com/office/drawing/2014/main" id="{72FAA92F-4203-4F96-A050-94DA1F512964}"/>
                </a:ext>
              </a:extLst>
            </p:cNvPr>
            <p:cNvSpPr txBox="1"/>
            <p:nvPr/>
          </p:nvSpPr>
          <p:spPr>
            <a:xfrm>
              <a:off x="8501573" y="4711109"/>
              <a:ext cx="1589650" cy="646331"/>
            </a:xfrm>
            <a:prstGeom prst="rect">
              <a:avLst/>
            </a:prstGeom>
            <a:noFill/>
          </p:spPr>
          <p:txBody>
            <a:bodyPr wrap="square" rtlCol="0">
              <a:spAutoFit/>
            </a:bodyPr>
            <a:lstStyle/>
            <a:p>
              <a:r>
                <a:rPr lang="en-IN" dirty="0"/>
                <a:t>Computer Vision (CV)</a:t>
              </a:r>
            </a:p>
          </p:txBody>
        </p:sp>
        <p:sp>
          <p:nvSpPr>
            <p:cNvPr id="17" name="TextBox 16">
              <a:extLst>
                <a:ext uri="{FF2B5EF4-FFF2-40B4-BE49-F238E27FC236}">
                  <a16:creationId xmlns="" xmlns:a16="http://schemas.microsoft.com/office/drawing/2014/main" id="{8D6C908D-F05B-498E-85D4-86B51DAD2258}"/>
                </a:ext>
              </a:extLst>
            </p:cNvPr>
            <p:cNvSpPr txBox="1"/>
            <p:nvPr/>
          </p:nvSpPr>
          <p:spPr>
            <a:xfrm>
              <a:off x="8131124" y="5760722"/>
              <a:ext cx="2039817" cy="646331"/>
            </a:xfrm>
            <a:prstGeom prst="rect">
              <a:avLst/>
            </a:prstGeom>
            <a:noFill/>
          </p:spPr>
          <p:txBody>
            <a:bodyPr wrap="square" rtlCol="0">
              <a:spAutoFit/>
            </a:bodyPr>
            <a:lstStyle/>
            <a:p>
              <a:pPr algn="ctr"/>
              <a:r>
                <a:rPr lang="en-IN" dirty="0"/>
                <a:t>Object Recognition</a:t>
              </a:r>
            </a:p>
          </p:txBody>
        </p:sp>
        <p:grpSp>
          <p:nvGrpSpPr>
            <p:cNvPr id="51" name="Group 50">
              <a:extLst>
                <a:ext uri="{FF2B5EF4-FFF2-40B4-BE49-F238E27FC236}">
                  <a16:creationId xmlns="" xmlns:a16="http://schemas.microsoft.com/office/drawing/2014/main" id="{DD01A839-6077-4C58-9360-FD844789C802}"/>
                </a:ext>
              </a:extLst>
            </p:cNvPr>
            <p:cNvGrpSpPr/>
            <p:nvPr/>
          </p:nvGrpSpPr>
          <p:grpSpPr>
            <a:xfrm>
              <a:off x="3307079" y="759655"/>
              <a:ext cx="4824045" cy="1179899"/>
              <a:chOff x="3307079" y="759655"/>
              <a:chExt cx="4824045" cy="1179899"/>
            </a:xfrm>
          </p:grpSpPr>
          <p:grpSp>
            <p:nvGrpSpPr>
              <p:cNvPr id="50" name="Group 49">
                <a:extLst>
                  <a:ext uri="{FF2B5EF4-FFF2-40B4-BE49-F238E27FC236}">
                    <a16:creationId xmlns="" xmlns:a16="http://schemas.microsoft.com/office/drawing/2014/main" id="{C5601D0F-3AF4-4276-B3CB-113CA2D59E73}"/>
                  </a:ext>
                </a:extLst>
              </p:cNvPr>
              <p:cNvGrpSpPr/>
              <p:nvPr/>
            </p:nvGrpSpPr>
            <p:grpSpPr>
              <a:xfrm>
                <a:off x="3307079" y="759655"/>
                <a:ext cx="4519247" cy="1179899"/>
                <a:chOff x="3307079" y="759655"/>
                <a:chExt cx="4519247" cy="1179899"/>
              </a:xfrm>
            </p:grpSpPr>
            <p:sp>
              <p:nvSpPr>
                <p:cNvPr id="2" name="TextBox 1">
                  <a:extLst>
                    <a:ext uri="{FF2B5EF4-FFF2-40B4-BE49-F238E27FC236}">
                      <a16:creationId xmlns="" xmlns:a16="http://schemas.microsoft.com/office/drawing/2014/main" id="{1EC9480C-4B81-4518-B7A5-2B6273D410CD}"/>
                    </a:ext>
                  </a:extLst>
                </p:cNvPr>
                <p:cNvSpPr txBox="1"/>
                <p:nvPr/>
              </p:nvSpPr>
              <p:spPr>
                <a:xfrm>
                  <a:off x="4365674" y="759655"/>
                  <a:ext cx="3460652" cy="369332"/>
                </a:xfrm>
                <a:prstGeom prst="rect">
                  <a:avLst/>
                </a:prstGeom>
                <a:noFill/>
              </p:spPr>
              <p:txBody>
                <a:bodyPr wrap="square" rtlCol="0">
                  <a:spAutoFit/>
                </a:bodyPr>
                <a:lstStyle/>
                <a:p>
                  <a:pPr algn="ctr"/>
                  <a:r>
                    <a:rPr lang="en-IN" b="1" dirty="0">
                      <a:solidFill>
                        <a:srgbClr val="00B0F0"/>
                      </a:solidFill>
                      <a:latin typeface="Arial Black" panose="020B0A04020102020204" pitchFamily="34" charset="0"/>
                    </a:rPr>
                    <a:t>Artificial Intelligence (AI)</a:t>
                  </a:r>
                </a:p>
              </p:txBody>
            </p:sp>
            <p:cxnSp>
              <p:nvCxnSpPr>
                <p:cNvPr id="19" name="Straight Arrow Connector 18">
                  <a:extLst>
                    <a:ext uri="{FF2B5EF4-FFF2-40B4-BE49-F238E27FC236}">
                      <a16:creationId xmlns="" xmlns:a16="http://schemas.microsoft.com/office/drawing/2014/main" id="{FF79AEFE-9E24-483B-A35F-625D8A22AE03}"/>
                    </a:ext>
                  </a:extLst>
                </p:cNvPr>
                <p:cNvCxnSpPr>
                  <a:cxnSpLocks/>
                  <a:endCxn id="4" idx="0"/>
                </p:cNvCxnSpPr>
                <p:nvPr/>
              </p:nvCxnSpPr>
              <p:spPr>
                <a:xfrm flipH="1">
                  <a:off x="3307079" y="1128987"/>
                  <a:ext cx="1989993" cy="81056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1" name="Straight Arrow Connector 20">
                <a:extLst>
                  <a:ext uri="{FF2B5EF4-FFF2-40B4-BE49-F238E27FC236}">
                    <a16:creationId xmlns="" xmlns:a16="http://schemas.microsoft.com/office/drawing/2014/main" id="{05E27C13-8849-440D-ADE4-3F1C43966E4F}"/>
                  </a:ext>
                </a:extLst>
              </p:cNvPr>
              <p:cNvCxnSpPr>
                <a:cxnSpLocks/>
              </p:cNvCxnSpPr>
              <p:nvPr/>
            </p:nvCxnSpPr>
            <p:spPr>
              <a:xfrm>
                <a:off x="6485206" y="1128987"/>
                <a:ext cx="1645918" cy="5187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4" name="Straight Arrow Connector 23">
              <a:extLst>
                <a:ext uri="{FF2B5EF4-FFF2-40B4-BE49-F238E27FC236}">
                  <a16:creationId xmlns="" xmlns:a16="http://schemas.microsoft.com/office/drawing/2014/main" id="{AB9E0953-B338-4392-B3B6-404F94764224}"/>
                </a:ext>
              </a:extLst>
            </p:cNvPr>
            <p:cNvCxnSpPr>
              <a:cxnSpLocks/>
            </p:cNvCxnSpPr>
            <p:nvPr/>
          </p:nvCxnSpPr>
          <p:spPr>
            <a:xfrm flipH="1">
              <a:off x="1620130" y="2356300"/>
              <a:ext cx="696349" cy="6894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 xmlns:a16="http://schemas.microsoft.com/office/drawing/2014/main" id="{795BC156-FD9F-4DE7-B328-24B5D40090A4}"/>
                </a:ext>
              </a:extLst>
            </p:cNvPr>
            <p:cNvCxnSpPr>
              <a:cxnSpLocks/>
            </p:cNvCxnSpPr>
            <p:nvPr/>
          </p:nvCxnSpPr>
          <p:spPr>
            <a:xfrm>
              <a:off x="3037449" y="2352848"/>
              <a:ext cx="269630" cy="6929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 xmlns:a16="http://schemas.microsoft.com/office/drawing/2014/main" id="{49B3E61F-78D8-4B0D-ABC1-0371A30D4474}"/>
                </a:ext>
              </a:extLst>
            </p:cNvPr>
            <p:cNvCxnSpPr>
              <a:endCxn id="10" idx="0"/>
            </p:cNvCxnSpPr>
            <p:nvPr/>
          </p:nvCxnSpPr>
          <p:spPr>
            <a:xfrm flipH="1">
              <a:off x="7005710" y="1902710"/>
              <a:ext cx="956604" cy="7737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 xmlns:a16="http://schemas.microsoft.com/office/drawing/2014/main" id="{D91FED59-BC07-4CDF-A678-01B3144B06CA}"/>
                </a:ext>
              </a:extLst>
            </p:cNvPr>
            <p:cNvCxnSpPr/>
            <p:nvPr/>
          </p:nvCxnSpPr>
          <p:spPr>
            <a:xfrm>
              <a:off x="8862644" y="1902710"/>
              <a:ext cx="548642" cy="7737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 xmlns:a16="http://schemas.microsoft.com/office/drawing/2014/main" id="{3CC01F68-7EA0-462A-B772-972F53754172}"/>
                </a:ext>
              </a:extLst>
            </p:cNvPr>
            <p:cNvCxnSpPr/>
            <p:nvPr/>
          </p:nvCxnSpPr>
          <p:spPr>
            <a:xfrm flipH="1">
              <a:off x="5416062" y="3045765"/>
              <a:ext cx="1069144" cy="7737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 xmlns:a16="http://schemas.microsoft.com/office/drawing/2014/main" id="{A12D454A-F367-4F32-84AF-CBA1BB00B24A}"/>
                </a:ext>
              </a:extLst>
            </p:cNvPr>
            <p:cNvCxnSpPr>
              <a:stCxn id="10" idx="2"/>
            </p:cNvCxnSpPr>
            <p:nvPr/>
          </p:nvCxnSpPr>
          <p:spPr>
            <a:xfrm>
              <a:off x="7005710" y="3045765"/>
              <a:ext cx="302455" cy="7737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 xmlns:a16="http://schemas.microsoft.com/office/drawing/2014/main" id="{C3CA9922-53A8-4F57-95FB-D8C2D922E8F9}"/>
                </a:ext>
              </a:extLst>
            </p:cNvPr>
            <p:cNvCxnSpPr/>
            <p:nvPr/>
          </p:nvCxnSpPr>
          <p:spPr>
            <a:xfrm flipH="1">
              <a:off x="9136965" y="3138098"/>
              <a:ext cx="274321" cy="912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 xmlns:a16="http://schemas.microsoft.com/office/drawing/2014/main" id="{18EC9FD8-90F1-440E-9473-7EC027012B53}"/>
                </a:ext>
              </a:extLst>
            </p:cNvPr>
            <p:cNvCxnSpPr/>
            <p:nvPr/>
          </p:nvCxnSpPr>
          <p:spPr>
            <a:xfrm>
              <a:off x="10170941" y="3138098"/>
              <a:ext cx="422031" cy="912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 xmlns:a16="http://schemas.microsoft.com/office/drawing/2014/main" id="{810451F9-96BA-45FD-9FBD-5025267E228A}"/>
                </a:ext>
              </a:extLst>
            </p:cNvPr>
            <p:cNvCxnSpPr/>
            <p:nvPr/>
          </p:nvCxnSpPr>
          <p:spPr>
            <a:xfrm>
              <a:off x="9136965" y="4465819"/>
              <a:ext cx="0" cy="2452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 xmlns:a16="http://schemas.microsoft.com/office/drawing/2014/main" id="{DD11C79C-E4A8-425C-AEE8-4090B38AD1E5}"/>
                </a:ext>
              </a:extLst>
            </p:cNvPr>
            <p:cNvCxnSpPr/>
            <p:nvPr/>
          </p:nvCxnSpPr>
          <p:spPr>
            <a:xfrm>
              <a:off x="9136965" y="5357440"/>
              <a:ext cx="0" cy="4032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53" name="TextBox 52">
            <a:extLst>
              <a:ext uri="{FF2B5EF4-FFF2-40B4-BE49-F238E27FC236}">
                <a16:creationId xmlns="" xmlns:a16="http://schemas.microsoft.com/office/drawing/2014/main" id="{A973667E-A07C-4396-BF90-C9453CA174EC}"/>
              </a:ext>
            </a:extLst>
          </p:cNvPr>
          <p:cNvSpPr txBox="1"/>
          <p:nvPr/>
        </p:nvSpPr>
        <p:spPr>
          <a:xfrm>
            <a:off x="1209822" y="1009302"/>
            <a:ext cx="1792459" cy="369332"/>
          </a:xfrm>
          <a:prstGeom prst="rect">
            <a:avLst/>
          </a:prstGeom>
          <a:noFill/>
        </p:spPr>
        <p:txBody>
          <a:bodyPr wrap="square" rtlCol="0">
            <a:spAutoFit/>
          </a:bodyPr>
          <a:lstStyle/>
          <a:p>
            <a:r>
              <a:rPr lang="en-IN" b="1" dirty="0">
                <a:solidFill>
                  <a:srgbClr val="00B050"/>
                </a:solidFill>
              </a:rPr>
              <a:t>Symbol Based</a:t>
            </a:r>
          </a:p>
        </p:txBody>
      </p:sp>
      <p:sp>
        <p:nvSpPr>
          <p:cNvPr id="54" name="TextBox 53">
            <a:extLst>
              <a:ext uri="{FF2B5EF4-FFF2-40B4-BE49-F238E27FC236}">
                <a16:creationId xmlns="" xmlns:a16="http://schemas.microsoft.com/office/drawing/2014/main" id="{FA0BFCFB-A99A-4340-B6A9-11FEC4F1F232}"/>
              </a:ext>
            </a:extLst>
          </p:cNvPr>
          <p:cNvSpPr txBox="1"/>
          <p:nvPr/>
        </p:nvSpPr>
        <p:spPr>
          <a:xfrm>
            <a:off x="9411286" y="1064484"/>
            <a:ext cx="2363372" cy="369332"/>
          </a:xfrm>
          <a:prstGeom prst="rect">
            <a:avLst/>
          </a:prstGeom>
          <a:noFill/>
        </p:spPr>
        <p:txBody>
          <a:bodyPr wrap="square" rtlCol="0">
            <a:spAutoFit/>
          </a:bodyPr>
          <a:lstStyle/>
          <a:p>
            <a:r>
              <a:rPr lang="en-IN" b="1" dirty="0">
                <a:solidFill>
                  <a:srgbClr val="00B050"/>
                </a:solidFill>
              </a:rPr>
              <a:t>Data Based</a:t>
            </a:r>
          </a:p>
        </p:txBody>
      </p:sp>
      <p:sp>
        <p:nvSpPr>
          <p:cNvPr id="55" name="TextBox 54">
            <a:extLst>
              <a:ext uri="{FF2B5EF4-FFF2-40B4-BE49-F238E27FC236}">
                <a16:creationId xmlns="" xmlns:a16="http://schemas.microsoft.com/office/drawing/2014/main" id="{A9CA0F07-1623-47ED-91DC-149CDD5C44FD}"/>
              </a:ext>
            </a:extLst>
          </p:cNvPr>
          <p:cNvSpPr txBox="1"/>
          <p:nvPr/>
        </p:nvSpPr>
        <p:spPr>
          <a:xfrm>
            <a:off x="9551962" y="1579544"/>
            <a:ext cx="1659987" cy="646331"/>
          </a:xfrm>
          <a:prstGeom prst="rect">
            <a:avLst/>
          </a:prstGeom>
          <a:noFill/>
        </p:spPr>
        <p:txBody>
          <a:bodyPr wrap="square" rtlCol="0">
            <a:spAutoFit/>
          </a:bodyPr>
          <a:lstStyle/>
          <a:p>
            <a:r>
              <a:rPr lang="en-IN" dirty="0"/>
              <a:t>Pattern Recognition</a:t>
            </a:r>
          </a:p>
        </p:txBody>
      </p:sp>
    </p:spTree>
    <p:extLst>
      <p:ext uri="{BB962C8B-B14F-4D97-AF65-F5344CB8AC3E}">
        <p14:creationId xmlns:p14="http://schemas.microsoft.com/office/powerpoint/2010/main" val="4160412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05" y="116542"/>
            <a:ext cx="11227642" cy="851647"/>
          </a:xfrm>
        </p:spPr>
        <p:txBody>
          <a:bodyPr/>
          <a:lstStyle/>
          <a:p>
            <a:pPr algn="ctr"/>
            <a:r>
              <a:rPr lang="en-IN" sz="3600" b="1" dirty="0">
                <a:solidFill>
                  <a:schemeClr val="accent6">
                    <a:lumMod val="60000"/>
                    <a:lumOff val="40000"/>
                  </a:schemeClr>
                </a:solidFill>
                <a:latin typeface="Times New Roman" panose="02020603050405020304" pitchFamily="18" charset="0"/>
                <a:cs typeface="Times New Roman" panose="02020603050405020304" pitchFamily="18" charset="0"/>
              </a:rPr>
              <a:t>Reinforcement Learning</a:t>
            </a:r>
            <a:r>
              <a:rPr lang="en-IN" dirty="0"/>
              <a:t/>
            </a:r>
            <a:br>
              <a:rPr lang="en-IN" dirty="0"/>
            </a:br>
            <a:endParaRPr lang="en-IN" dirty="0"/>
          </a:p>
        </p:txBody>
      </p:sp>
      <p:sp>
        <p:nvSpPr>
          <p:cNvPr id="3" name="Content Placeholder 2"/>
          <p:cNvSpPr>
            <a:spLocks noGrp="1"/>
          </p:cNvSpPr>
          <p:nvPr>
            <p:ph idx="1"/>
          </p:nvPr>
        </p:nvSpPr>
        <p:spPr>
          <a:xfrm>
            <a:off x="444405" y="1250575"/>
            <a:ext cx="11227642" cy="5284695"/>
          </a:xfrm>
        </p:spPr>
        <p:txBody>
          <a:bodyPr>
            <a:normAutofit lnSpcReduction="10000"/>
          </a:bodyPr>
          <a:lstStyle/>
          <a:p>
            <a:pPr marL="0" indent="0" algn="just">
              <a:buNone/>
            </a:pPr>
            <a:r>
              <a:rPr lang="en-IN"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In </a:t>
            </a:r>
            <a:r>
              <a:rPr lang="en-IN" sz="2400" dirty="0">
                <a:latin typeface="Times New Roman" panose="02020603050405020304" pitchFamily="18" charset="0"/>
                <a:cs typeface="Times New Roman" panose="02020603050405020304" pitchFamily="18" charset="0"/>
              </a:rPr>
              <a:t>some applications, the output of the system is a sequence of actions</a:t>
            </a:r>
            <a:r>
              <a:rPr lang="en-IN" sz="2400" dirty="0" smtClean="0">
                <a:latin typeface="Times New Roman" panose="02020603050405020304" pitchFamily="18" charset="0"/>
                <a:cs typeface="Times New Roman" panose="02020603050405020304" pitchFamily="18" charset="0"/>
              </a:rPr>
              <a:t>. In </a:t>
            </a:r>
            <a:r>
              <a:rPr lang="en-IN" sz="2400" dirty="0">
                <a:latin typeface="Times New Roman" panose="02020603050405020304" pitchFamily="18" charset="0"/>
                <a:cs typeface="Times New Roman" panose="02020603050405020304" pitchFamily="18" charset="0"/>
              </a:rPr>
              <a:t>such a case, a single action is not important; what is important is </a:t>
            </a:r>
            <a:r>
              <a:rPr lang="en-IN" sz="2400" dirty="0" smtClean="0">
                <a:latin typeface="Times New Roman" panose="02020603050405020304" pitchFamily="18" charset="0"/>
                <a:cs typeface="Times New Roman" panose="02020603050405020304" pitchFamily="18" charset="0"/>
              </a:rPr>
              <a:t>the policy </a:t>
            </a:r>
            <a:r>
              <a:rPr lang="en-IN" sz="2400" dirty="0">
                <a:latin typeface="Times New Roman" panose="02020603050405020304" pitchFamily="18" charset="0"/>
                <a:cs typeface="Times New Roman" panose="02020603050405020304" pitchFamily="18" charset="0"/>
              </a:rPr>
              <a:t>that is the sequence of correct actions to reach the goal. There </a:t>
            </a:r>
            <a:r>
              <a:rPr lang="en-IN" sz="2400" dirty="0" smtClean="0">
                <a:latin typeface="Times New Roman" panose="02020603050405020304" pitchFamily="18" charset="0"/>
                <a:cs typeface="Times New Roman" panose="02020603050405020304" pitchFamily="18" charset="0"/>
              </a:rPr>
              <a:t>is no </a:t>
            </a:r>
            <a:r>
              <a:rPr lang="en-IN" sz="2400" dirty="0">
                <a:latin typeface="Times New Roman" panose="02020603050405020304" pitchFamily="18" charset="0"/>
                <a:cs typeface="Times New Roman" panose="02020603050405020304" pitchFamily="18" charset="0"/>
              </a:rPr>
              <a:t>such thing as the best action in any intermediate state; an action </a:t>
            </a:r>
            <a:r>
              <a:rPr lang="en-IN" sz="2400" dirty="0" smtClean="0">
                <a:latin typeface="Times New Roman" panose="02020603050405020304" pitchFamily="18" charset="0"/>
                <a:cs typeface="Times New Roman" panose="02020603050405020304" pitchFamily="18" charset="0"/>
              </a:rPr>
              <a:t>is good </a:t>
            </a:r>
            <a:r>
              <a:rPr lang="en-IN" sz="2400" dirty="0">
                <a:latin typeface="Times New Roman" panose="02020603050405020304" pitchFamily="18" charset="0"/>
                <a:cs typeface="Times New Roman" panose="02020603050405020304" pitchFamily="18" charset="0"/>
              </a:rPr>
              <a:t>if it is part of a good policy. In such a case, the machine </a:t>
            </a:r>
            <a:r>
              <a:rPr lang="en-IN" sz="2400" dirty="0" smtClean="0">
                <a:latin typeface="Times New Roman" panose="02020603050405020304" pitchFamily="18" charset="0"/>
                <a:cs typeface="Times New Roman" panose="02020603050405020304" pitchFamily="18" charset="0"/>
              </a:rPr>
              <a:t>learning program </a:t>
            </a:r>
            <a:r>
              <a:rPr lang="en-IN" sz="2400" dirty="0">
                <a:latin typeface="Times New Roman" panose="02020603050405020304" pitchFamily="18" charset="0"/>
                <a:cs typeface="Times New Roman" panose="02020603050405020304" pitchFamily="18" charset="0"/>
              </a:rPr>
              <a:t>should be able to assess the goodness of policies and learn </a:t>
            </a:r>
            <a:r>
              <a:rPr lang="en-IN" sz="2400" dirty="0" smtClean="0">
                <a:latin typeface="Times New Roman" panose="02020603050405020304" pitchFamily="18" charset="0"/>
                <a:cs typeface="Times New Roman" panose="02020603050405020304" pitchFamily="18" charset="0"/>
              </a:rPr>
              <a:t>from past </a:t>
            </a:r>
            <a:r>
              <a:rPr lang="en-IN" sz="2400" dirty="0">
                <a:latin typeface="Times New Roman" panose="02020603050405020304" pitchFamily="18" charset="0"/>
                <a:cs typeface="Times New Roman" panose="02020603050405020304" pitchFamily="18" charset="0"/>
              </a:rPr>
              <a:t>good action sequences to be able to generate a policy. Such </a:t>
            </a:r>
            <a:r>
              <a:rPr lang="en-IN" sz="2400" dirty="0" smtClean="0">
                <a:latin typeface="Times New Roman" panose="02020603050405020304" pitchFamily="18" charset="0"/>
                <a:cs typeface="Times New Roman" panose="02020603050405020304" pitchFamily="18" charset="0"/>
              </a:rPr>
              <a:t>learning methods </a:t>
            </a:r>
            <a:r>
              <a:rPr lang="en-IN" sz="2400" dirty="0">
                <a:latin typeface="Times New Roman" panose="02020603050405020304" pitchFamily="18" charset="0"/>
                <a:cs typeface="Times New Roman" panose="02020603050405020304" pitchFamily="18" charset="0"/>
              </a:rPr>
              <a:t>are called reinforcement learning algorithms</a:t>
            </a:r>
            <a:r>
              <a:rPr lang="en-IN" sz="2400" dirty="0" smtClean="0">
                <a:latin typeface="Times New Roman" panose="02020603050405020304" pitchFamily="18" charset="0"/>
                <a:cs typeface="Times New Roman" panose="02020603050405020304" pitchFamily="18" charset="0"/>
              </a:rPr>
              <a:t>.</a:t>
            </a:r>
          </a:p>
          <a:p>
            <a:pPr marL="0" indent="0" algn="just">
              <a:buNone/>
            </a:pPr>
            <a:r>
              <a:rPr lang="en-IN" sz="2400" dirty="0" smtClean="0">
                <a:latin typeface="Times New Roman" panose="02020603050405020304" pitchFamily="18" charset="0"/>
                <a:cs typeface="Times New Roman" panose="02020603050405020304" pitchFamily="18" charset="0"/>
              </a:rPr>
              <a:t>	A </a:t>
            </a:r>
            <a:r>
              <a:rPr lang="en-IN" sz="2400" dirty="0">
                <a:latin typeface="Times New Roman" panose="02020603050405020304" pitchFamily="18" charset="0"/>
                <a:cs typeface="Times New Roman" panose="02020603050405020304" pitchFamily="18" charset="0"/>
              </a:rPr>
              <a:t>good example is game playing where a single move by itself is </a:t>
            </a:r>
            <a:r>
              <a:rPr lang="en-IN" sz="2400" dirty="0" smtClean="0">
                <a:latin typeface="Times New Roman" panose="02020603050405020304" pitchFamily="18" charset="0"/>
                <a:cs typeface="Times New Roman" panose="02020603050405020304" pitchFamily="18" charset="0"/>
              </a:rPr>
              <a:t>not that </a:t>
            </a:r>
            <a:r>
              <a:rPr lang="en-IN" sz="2400" dirty="0">
                <a:latin typeface="Times New Roman" panose="02020603050405020304" pitchFamily="18" charset="0"/>
                <a:cs typeface="Times New Roman" panose="02020603050405020304" pitchFamily="18" charset="0"/>
              </a:rPr>
              <a:t>important; it is the sequence of right moves that is good. A move </a:t>
            </a:r>
            <a:r>
              <a:rPr lang="en-IN" sz="2400" dirty="0" smtClean="0">
                <a:latin typeface="Times New Roman" panose="02020603050405020304" pitchFamily="18" charset="0"/>
                <a:cs typeface="Times New Roman" panose="02020603050405020304" pitchFamily="18" charset="0"/>
              </a:rPr>
              <a:t>is good </a:t>
            </a:r>
            <a:r>
              <a:rPr lang="en-IN" sz="2400" dirty="0">
                <a:latin typeface="Times New Roman" panose="02020603050405020304" pitchFamily="18" charset="0"/>
                <a:cs typeface="Times New Roman" panose="02020603050405020304" pitchFamily="18" charset="0"/>
              </a:rPr>
              <a:t>if it is part of a good game playing policy</a:t>
            </a:r>
            <a:r>
              <a:rPr lang="en-IN" sz="2400" dirty="0" smtClean="0">
                <a:latin typeface="Times New Roman" panose="02020603050405020304" pitchFamily="18" charset="0"/>
                <a:cs typeface="Times New Roman" panose="02020603050405020304" pitchFamily="18" charset="0"/>
              </a:rPr>
              <a:t>.</a:t>
            </a:r>
          </a:p>
          <a:p>
            <a:pPr marL="0" indent="0" algn="just">
              <a:buNone/>
            </a:pPr>
            <a:r>
              <a:rPr lang="en-IN" sz="2400" dirty="0" smtClean="0">
                <a:latin typeface="Times New Roman" panose="02020603050405020304" pitchFamily="18" charset="0"/>
                <a:cs typeface="Times New Roman" panose="02020603050405020304" pitchFamily="18" charset="0"/>
              </a:rPr>
              <a:t>	A </a:t>
            </a:r>
            <a:r>
              <a:rPr lang="en-IN" sz="2400" dirty="0">
                <a:latin typeface="Times New Roman" panose="02020603050405020304" pitchFamily="18" charset="0"/>
                <a:cs typeface="Times New Roman" panose="02020603050405020304" pitchFamily="18" charset="0"/>
              </a:rPr>
              <a:t>robot navigating in an environment in search of a goal location </a:t>
            </a:r>
            <a:r>
              <a:rPr lang="en-IN" sz="2400" dirty="0" smtClean="0">
                <a:latin typeface="Times New Roman" panose="02020603050405020304" pitchFamily="18" charset="0"/>
                <a:cs typeface="Times New Roman" panose="02020603050405020304" pitchFamily="18" charset="0"/>
              </a:rPr>
              <a:t>is another </a:t>
            </a:r>
            <a:r>
              <a:rPr lang="en-IN" sz="2400" dirty="0">
                <a:latin typeface="Times New Roman" panose="02020603050405020304" pitchFamily="18" charset="0"/>
                <a:cs typeface="Times New Roman" panose="02020603050405020304" pitchFamily="18" charset="0"/>
              </a:rPr>
              <a:t>application area of reinforcement learning. At any time, the </a:t>
            </a:r>
            <a:r>
              <a:rPr lang="en-IN" sz="2400" dirty="0" smtClean="0">
                <a:latin typeface="Times New Roman" panose="02020603050405020304" pitchFamily="18" charset="0"/>
                <a:cs typeface="Times New Roman" panose="02020603050405020304" pitchFamily="18" charset="0"/>
              </a:rPr>
              <a:t>robot can </a:t>
            </a:r>
            <a:r>
              <a:rPr lang="en-IN" sz="2400" dirty="0">
                <a:latin typeface="Times New Roman" panose="02020603050405020304" pitchFamily="18" charset="0"/>
                <a:cs typeface="Times New Roman" panose="02020603050405020304" pitchFamily="18" charset="0"/>
              </a:rPr>
              <a:t>move in one of a number of directions. After a number of trial runs</a:t>
            </a:r>
            <a:r>
              <a:rPr lang="en-IN" sz="2400" dirty="0" smtClean="0">
                <a:latin typeface="Times New Roman" panose="02020603050405020304" pitchFamily="18" charset="0"/>
                <a:cs typeface="Times New Roman" panose="02020603050405020304" pitchFamily="18" charset="0"/>
              </a:rPr>
              <a:t>, it </a:t>
            </a:r>
            <a:r>
              <a:rPr lang="en-IN" sz="2400" dirty="0">
                <a:latin typeface="Times New Roman" panose="02020603050405020304" pitchFamily="18" charset="0"/>
                <a:cs typeface="Times New Roman" panose="02020603050405020304" pitchFamily="18" charset="0"/>
              </a:rPr>
              <a:t>should learn the correct sequence of actions to reach to the goal state from an initial state, doing this as quickly as possible and without </a:t>
            </a:r>
            <a:r>
              <a:rPr lang="en-IN" sz="2400" dirty="0" smtClean="0">
                <a:latin typeface="Times New Roman" panose="02020603050405020304" pitchFamily="18" charset="0"/>
                <a:cs typeface="Times New Roman" panose="02020603050405020304" pitchFamily="18" charset="0"/>
              </a:rPr>
              <a:t>hitting any </a:t>
            </a:r>
            <a:r>
              <a:rPr lang="en-IN" sz="2400" dirty="0">
                <a:latin typeface="Times New Roman" panose="02020603050405020304" pitchFamily="18" charset="0"/>
                <a:cs typeface="Times New Roman" panose="02020603050405020304" pitchFamily="18" charset="0"/>
              </a:rPr>
              <a:t>of the obstacles.</a:t>
            </a:r>
          </a:p>
        </p:txBody>
      </p:sp>
    </p:spTree>
    <p:extLst>
      <p:ext uri="{BB962C8B-B14F-4D97-AF65-F5344CB8AC3E}">
        <p14:creationId xmlns:p14="http://schemas.microsoft.com/office/powerpoint/2010/main" val="330907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1">
                <a:tint val="45000"/>
                <a:satMod val="400000"/>
              </a:schemeClr>
            </a:duotone>
          </a:blip>
          <a:srcRect l="15273" t="3318" r="16435" b="31943"/>
          <a:stretch/>
        </p:blipFill>
        <p:spPr>
          <a:xfrm>
            <a:off x="882712" y="775601"/>
            <a:ext cx="10251454" cy="5463834"/>
          </a:xfrm>
          <a:prstGeom prst="rect">
            <a:avLst/>
          </a:prstGeom>
        </p:spPr>
      </p:pic>
    </p:spTree>
    <p:extLst>
      <p:ext uri="{BB962C8B-B14F-4D97-AF65-F5344CB8AC3E}">
        <p14:creationId xmlns:p14="http://schemas.microsoft.com/office/powerpoint/2010/main" val="3631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1">
                <a:tint val="45000"/>
                <a:satMod val="400000"/>
              </a:schemeClr>
            </a:duotone>
          </a:blip>
          <a:srcRect l="16173" t="3639" r="17338" b="16879"/>
          <a:stretch/>
        </p:blipFill>
        <p:spPr>
          <a:xfrm>
            <a:off x="1250577" y="292666"/>
            <a:ext cx="9232598" cy="6205105"/>
          </a:xfrm>
          <a:prstGeom prst="rect">
            <a:avLst/>
          </a:prstGeom>
        </p:spPr>
      </p:pic>
    </p:spTree>
    <p:extLst>
      <p:ext uri="{BB962C8B-B14F-4D97-AF65-F5344CB8AC3E}">
        <p14:creationId xmlns:p14="http://schemas.microsoft.com/office/powerpoint/2010/main" val="247445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1">
                <a:tint val="45000"/>
                <a:satMod val="400000"/>
              </a:schemeClr>
            </a:duotone>
          </a:blip>
          <a:srcRect l="16354" t="7164" r="21661" b="17520"/>
          <a:stretch/>
        </p:blipFill>
        <p:spPr>
          <a:xfrm>
            <a:off x="1519518" y="414944"/>
            <a:ext cx="9009529" cy="6154764"/>
          </a:xfrm>
          <a:prstGeom prst="rect">
            <a:avLst/>
          </a:prstGeom>
        </p:spPr>
      </p:pic>
    </p:spTree>
    <p:extLst>
      <p:ext uri="{BB962C8B-B14F-4D97-AF65-F5344CB8AC3E}">
        <p14:creationId xmlns:p14="http://schemas.microsoft.com/office/powerpoint/2010/main" val="3826893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635" y="174812"/>
            <a:ext cx="9351587" cy="954741"/>
          </a:xfrm>
        </p:spPr>
        <p:txBody>
          <a:bodyPr/>
          <a:lstStyle/>
          <a:p>
            <a:pPr algn="ctr"/>
            <a:r>
              <a:rPr lang="en-IN" sz="3600" b="1" dirty="0">
                <a:solidFill>
                  <a:srgbClr val="FFFF00"/>
                </a:solidFill>
                <a:latin typeface="Times New Roman" panose="02020603050405020304" pitchFamily="18" charset="0"/>
                <a:cs typeface="Times New Roman" panose="02020603050405020304" pitchFamily="18" charset="0"/>
              </a:rPr>
              <a:t>Noise</a:t>
            </a:r>
          </a:p>
        </p:txBody>
      </p:sp>
      <p:sp>
        <p:nvSpPr>
          <p:cNvPr id="3" name="Content Placeholder 2"/>
          <p:cNvSpPr>
            <a:spLocks noGrp="1"/>
          </p:cNvSpPr>
          <p:nvPr>
            <p:ph idx="1"/>
          </p:nvPr>
        </p:nvSpPr>
        <p:spPr>
          <a:xfrm>
            <a:off x="497541" y="1411941"/>
            <a:ext cx="11201400" cy="5136777"/>
          </a:xfrm>
        </p:spPr>
        <p:txBody>
          <a:bodyPr>
            <a:normAutofit/>
          </a:bodyPr>
          <a:lstStyle/>
          <a:p>
            <a:pPr marL="0" indent="0" algn="just">
              <a:buNone/>
            </a:pPr>
            <a:r>
              <a:rPr lang="en-IN" sz="2400" dirty="0">
                <a:latin typeface="Times New Roman" panose="02020603050405020304" pitchFamily="18" charset="0"/>
                <a:cs typeface="Times New Roman" panose="02020603050405020304" pitchFamily="18" charset="0"/>
              </a:rPr>
              <a:t>Noise is any unwanted anomaly in the data and due to noise, the </a:t>
            </a:r>
            <a:r>
              <a:rPr lang="en-IN" sz="2400" dirty="0" smtClean="0">
                <a:latin typeface="Times New Roman" panose="02020603050405020304" pitchFamily="18" charset="0"/>
                <a:cs typeface="Times New Roman" panose="02020603050405020304" pitchFamily="18" charset="0"/>
              </a:rPr>
              <a:t>class may </a:t>
            </a:r>
            <a:r>
              <a:rPr lang="en-IN" sz="2400" dirty="0">
                <a:latin typeface="Times New Roman" panose="02020603050405020304" pitchFamily="18" charset="0"/>
                <a:cs typeface="Times New Roman" panose="02020603050405020304" pitchFamily="18" charset="0"/>
              </a:rPr>
              <a:t>be more </a:t>
            </a:r>
            <a:r>
              <a:rPr lang="en-IN" sz="2400" dirty="0" smtClean="0">
                <a:latin typeface="Times New Roman" panose="02020603050405020304" pitchFamily="18" charset="0"/>
                <a:cs typeface="Times New Roman" panose="02020603050405020304" pitchFamily="18" charset="0"/>
              </a:rPr>
              <a:t>difficult </a:t>
            </a:r>
            <a:r>
              <a:rPr lang="en-IN" sz="2400" dirty="0">
                <a:latin typeface="Times New Roman" panose="02020603050405020304" pitchFamily="18" charset="0"/>
                <a:cs typeface="Times New Roman" panose="02020603050405020304" pitchFamily="18" charset="0"/>
              </a:rPr>
              <a:t>to learn and zero error may be infeasible with </a:t>
            </a:r>
            <a:r>
              <a:rPr lang="en-IN" sz="2400" dirty="0" smtClean="0">
                <a:latin typeface="Times New Roman" panose="02020603050405020304" pitchFamily="18" charset="0"/>
                <a:cs typeface="Times New Roman" panose="02020603050405020304" pitchFamily="18" charset="0"/>
              </a:rPr>
              <a:t>a simple hypothesis,</a:t>
            </a:r>
          </a:p>
          <a:p>
            <a:pPr marL="0" indent="0" algn="just">
              <a:buNone/>
            </a:pPr>
            <a:endParaRPr lang="en-IN" sz="2400" dirty="0" smtClean="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There may be imprecision in recording the input attributes, which </a:t>
            </a:r>
            <a:r>
              <a:rPr lang="en-IN" sz="2400" dirty="0" smtClean="0">
                <a:latin typeface="Times New Roman" panose="02020603050405020304" pitchFamily="18" charset="0"/>
                <a:cs typeface="Times New Roman" panose="02020603050405020304" pitchFamily="18" charset="0"/>
              </a:rPr>
              <a:t>may shift </a:t>
            </a:r>
            <a:r>
              <a:rPr lang="en-IN" sz="2400" dirty="0">
                <a:latin typeface="Times New Roman" panose="02020603050405020304" pitchFamily="18" charset="0"/>
                <a:cs typeface="Times New Roman" panose="02020603050405020304" pitchFamily="18" charset="0"/>
              </a:rPr>
              <a:t>the data points in the input space.</a:t>
            </a:r>
          </a:p>
          <a:p>
            <a:pPr algn="just"/>
            <a:r>
              <a:rPr lang="en-IN" sz="2400" dirty="0">
                <a:latin typeface="Times New Roman" panose="02020603050405020304" pitchFamily="18" charset="0"/>
                <a:cs typeface="Times New Roman" panose="02020603050405020304" pitchFamily="18" charset="0"/>
              </a:rPr>
              <a:t> There may be errors in </a:t>
            </a:r>
            <a:r>
              <a:rPr lang="en-IN" sz="2400" dirty="0" err="1">
                <a:latin typeface="Times New Roman" panose="02020603050405020304" pitchFamily="18" charset="0"/>
                <a:cs typeface="Times New Roman" panose="02020603050405020304" pitchFamily="18" charset="0"/>
              </a:rPr>
              <a:t>labeling</a:t>
            </a:r>
            <a:r>
              <a:rPr lang="en-IN" sz="2400" dirty="0">
                <a:latin typeface="Times New Roman" panose="02020603050405020304" pitchFamily="18" charset="0"/>
                <a:cs typeface="Times New Roman" panose="02020603050405020304" pitchFamily="18" charset="0"/>
              </a:rPr>
              <a:t> the data points, which may relabel positive instances as negative and vice versa. This is sometimes </a:t>
            </a:r>
            <a:r>
              <a:rPr lang="en-IN" sz="2400" dirty="0" smtClean="0">
                <a:latin typeface="Times New Roman" panose="02020603050405020304" pitchFamily="18" charset="0"/>
                <a:cs typeface="Times New Roman" panose="02020603050405020304" pitchFamily="18" charset="0"/>
              </a:rPr>
              <a:t>called teacher </a:t>
            </a:r>
            <a:r>
              <a:rPr lang="en-IN" sz="2400" dirty="0">
                <a:latin typeface="Times New Roman" panose="02020603050405020304" pitchFamily="18" charset="0"/>
                <a:cs typeface="Times New Roman" panose="02020603050405020304" pitchFamily="18" charset="0"/>
              </a:rPr>
              <a:t>noise.</a:t>
            </a:r>
          </a:p>
          <a:p>
            <a:pPr algn="just"/>
            <a:r>
              <a:rPr lang="en-IN" sz="2400" dirty="0" smtClean="0">
                <a:latin typeface="Times New Roman" panose="02020603050405020304" pitchFamily="18" charset="0"/>
                <a:cs typeface="Times New Roman" panose="02020603050405020304" pitchFamily="18" charset="0"/>
              </a:rPr>
              <a:t>There </a:t>
            </a:r>
            <a:r>
              <a:rPr lang="en-IN" sz="2400" dirty="0">
                <a:latin typeface="Times New Roman" panose="02020603050405020304" pitchFamily="18" charset="0"/>
                <a:cs typeface="Times New Roman" panose="02020603050405020304" pitchFamily="18" charset="0"/>
              </a:rPr>
              <a:t>may be additional attributes, which we have not taken into account</a:t>
            </a:r>
            <a:r>
              <a:rPr lang="en-IN" sz="2400" dirty="0" smtClean="0">
                <a:latin typeface="Times New Roman" panose="02020603050405020304" pitchFamily="18" charset="0"/>
                <a:cs typeface="Times New Roman" panose="02020603050405020304" pitchFamily="18" charset="0"/>
              </a:rPr>
              <a:t>, that affect </a:t>
            </a:r>
            <a:r>
              <a:rPr lang="en-IN" sz="2400" dirty="0">
                <a:latin typeface="Times New Roman" panose="02020603050405020304" pitchFamily="18" charset="0"/>
                <a:cs typeface="Times New Roman" panose="02020603050405020304" pitchFamily="18" charset="0"/>
              </a:rPr>
              <a:t>the label of an instance. Such attributes may </a:t>
            </a:r>
            <a:r>
              <a:rPr lang="en-IN" sz="2400" dirty="0" smtClean="0">
                <a:latin typeface="Times New Roman" panose="02020603050405020304" pitchFamily="18" charset="0"/>
                <a:cs typeface="Times New Roman" panose="02020603050405020304" pitchFamily="18" charset="0"/>
              </a:rPr>
              <a:t>be hidden </a:t>
            </a:r>
            <a:r>
              <a:rPr lang="en-IN" sz="2400" dirty="0">
                <a:latin typeface="Times New Roman" panose="02020603050405020304" pitchFamily="18" charset="0"/>
                <a:cs typeface="Times New Roman" panose="02020603050405020304" pitchFamily="18" charset="0"/>
              </a:rPr>
              <a:t>or latent in that they may </a:t>
            </a:r>
            <a:r>
              <a:rPr lang="en-IN" sz="2400" dirty="0" smtClean="0">
                <a:latin typeface="Times New Roman" panose="02020603050405020304" pitchFamily="18" charset="0"/>
                <a:cs typeface="Times New Roman" panose="02020603050405020304" pitchFamily="18" charset="0"/>
              </a:rPr>
              <a:t>be unobservable</a:t>
            </a:r>
            <a:r>
              <a:rPr lang="en-IN" sz="2400" dirty="0">
                <a:latin typeface="Times New Roman" panose="02020603050405020304" pitchFamily="18" charset="0"/>
                <a:cs typeface="Times New Roman" panose="02020603050405020304" pitchFamily="18" charset="0"/>
              </a:rPr>
              <a:t>. The effect of </a:t>
            </a:r>
            <a:r>
              <a:rPr lang="en-IN" sz="2400" dirty="0" smtClean="0">
                <a:latin typeface="Times New Roman" panose="02020603050405020304" pitchFamily="18" charset="0"/>
                <a:cs typeface="Times New Roman" panose="02020603050405020304" pitchFamily="18" charset="0"/>
              </a:rPr>
              <a:t>these neglected </a:t>
            </a:r>
            <a:r>
              <a:rPr lang="en-IN" sz="2400" dirty="0">
                <a:latin typeface="Times New Roman" panose="02020603050405020304" pitchFamily="18" charset="0"/>
                <a:cs typeface="Times New Roman" panose="02020603050405020304" pitchFamily="18" charset="0"/>
              </a:rPr>
              <a:t>attributes is thus </a:t>
            </a:r>
            <a:r>
              <a:rPr lang="en-IN" sz="2400" dirty="0" err="1">
                <a:latin typeface="Times New Roman" panose="02020603050405020304" pitchFamily="18" charset="0"/>
                <a:cs typeface="Times New Roman" panose="02020603050405020304" pitchFamily="18" charset="0"/>
              </a:rPr>
              <a:t>modeled</a:t>
            </a:r>
            <a:r>
              <a:rPr lang="en-IN" sz="2400" dirty="0">
                <a:latin typeface="Times New Roman" panose="02020603050405020304" pitchFamily="18" charset="0"/>
                <a:cs typeface="Times New Roman" panose="02020603050405020304" pitchFamily="18" charset="0"/>
              </a:rPr>
              <a:t> as a random component and </a:t>
            </a:r>
            <a:r>
              <a:rPr lang="en-IN" sz="2400" dirty="0" smtClean="0">
                <a:latin typeface="Times New Roman" panose="02020603050405020304" pitchFamily="18" charset="0"/>
                <a:cs typeface="Times New Roman" panose="02020603050405020304" pitchFamily="18" charset="0"/>
              </a:rPr>
              <a:t>is included </a:t>
            </a:r>
            <a:r>
              <a:rPr lang="en-IN" sz="2400" dirty="0">
                <a:latin typeface="Times New Roman" panose="02020603050405020304" pitchFamily="18" charset="0"/>
                <a:cs typeface="Times New Roman" panose="02020603050405020304" pitchFamily="18" charset="0"/>
              </a:rPr>
              <a:t>in “noise.”</a:t>
            </a:r>
          </a:p>
        </p:txBody>
      </p:sp>
    </p:spTree>
    <p:extLst>
      <p:ext uri="{BB962C8B-B14F-4D97-AF65-F5344CB8AC3E}">
        <p14:creationId xmlns:p14="http://schemas.microsoft.com/office/powerpoint/2010/main" val="1019724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7978" t="32992" r="19265" b="10374"/>
          <a:stretch/>
        </p:blipFill>
        <p:spPr>
          <a:xfrm>
            <a:off x="1869141" y="267492"/>
            <a:ext cx="6481483" cy="6300242"/>
          </a:xfrm>
          <a:prstGeom prst="rect">
            <a:avLst/>
          </a:prstGeom>
        </p:spPr>
      </p:pic>
    </p:spTree>
    <p:extLst>
      <p:ext uri="{BB962C8B-B14F-4D97-AF65-F5344CB8AC3E}">
        <p14:creationId xmlns:p14="http://schemas.microsoft.com/office/powerpoint/2010/main" val="247052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duotone>
              <a:prstClr val="black"/>
              <a:schemeClr val="accent1">
                <a:lumMod val="75000"/>
                <a:tint val="45000"/>
                <a:satMod val="400000"/>
              </a:schemeClr>
            </a:duotone>
          </a:blip>
          <a:srcRect l="3641" r="3631"/>
          <a:stretch/>
        </p:blipFill>
        <p:spPr>
          <a:xfrm>
            <a:off x="537882" y="1894315"/>
            <a:ext cx="11214848" cy="2946625"/>
          </a:xfrm>
          <a:prstGeom prst="rect">
            <a:avLst/>
          </a:prstGeom>
        </p:spPr>
      </p:pic>
    </p:spTree>
    <p:extLst>
      <p:ext uri="{BB962C8B-B14F-4D97-AF65-F5344CB8AC3E}">
        <p14:creationId xmlns:p14="http://schemas.microsoft.com/office/powerpoint/2010/main" val="34405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976" y="183778"/>
            <a:ext cx="10152530" cy="690282"/>
          </a:xfrm>
        </p:spPr>
        <p:txBody>
          <a:bodyPr/>
          <a:lstStyle/>
          <a:p>
            <a:pPr algn="ctr"/>
            <a:r>
              <a:rPr lang="en-IN" sz="3600" b="1" dirty="0">
                <a:solidFill>
                  <a:srgbClr val="00B050"/>
                </a:solidFill>
              </a:rPr>
              <a:t>Bias-Variance Trade off</a:t>
            </a:r>
            <a:r>
              <a:rPr lang="en-IN" dirty="0"/>
              <a:t/>
            </a:r>
            <a:br>
              <a:rPr lang="en-IN" dirty="0"/>
            </a:br>
            <a:endParaRPr lang="en-IN" dirty="0"/>
          </a:p>
        </p:txBody>
      </p:sp>
      <p:sp>
        <p:nvSpPr>
          <p:cNvPr id="3" name="Content Placeholder 2"/>
          <p:cNvSpPr>
            <a:spLocks noGrp="1"/>
          </p:cNvSpPr>
          <p:nvPr>
            <p:ph idx="1"/>
          </p:nvPr>
        </p:nvSpPr>
        <p:spPr>
          <a:xfrm>
            <a:off x="430307" y="1223683"/>
            <a:ext cx="11066928" cy="5109882"/>
          </a:xfrm>
        </p:spPr>
        <p:txBody>
          <a:bodyPr>
            <a:normAutofit/>
          </a:bodyPr>
          <a:lstStyle/>
          <a:p>
            <a:pPr marL="0" indent="0" algn="just">
              <a:buNone/>
            </a:pPr>
            <a:r>
              <a:rPr lang="en-IN" sz="2400" b="1" dirty="0" smtClean="0">
                <a:solidFill>
                  <a:srgbClr val="00B050"/>
                </a:solidFill>
              </a:rPr>
              <a:t>Bias</a:t>
            </a:r>
            <a:endParaRPr lang="en-IN" sz="2400" dirty="0">
              <a:solidFill>
                <a:srgbClr val="00B050"/>
              </a:solidFill>
            </a:endParaRPr>
          </a:p>
          <a:p>
            <a:pPr marL="0" indent="0" algn="just">
              <a:buNone/>
            </a:pPr>
            <a:r>
              <a:rPr lang="en-IN" b="1" dirty="0"/>
              <a:t>Bias is the difference between the average prediction of our model and the correct value which we are trying to predict. </a:t>
            </a:r>
            <a:endParaRPr lang="en-IN" b="1" dirty="0" smtClean="0"/>
          </a:p>
          <a:p>
            <a:pPr marL="0" indent="0" algn="just">
              <a:buNone/>
            </a:pPr>
            <a:r>
              <a:rPr lang="en-IN" b="1" dirty="0" smtClean="0"/>
              <a:t>Model </a:t>
            </a:r>
            <a:r>
              <a:rPr lang="en-IN" b="1" dirty="0"/>
              <a:t>with high bias pays very little attention to the training data and oversimplifies the model. </a:t>
            </a:r>
            <a:endParaRPr lang="en-IN" b="1" dirty="0" smtClean="0"/>
          </a:p>
          <a:p>
            <a:pPr marL="0" indent="0" algn="just">
              <a:buNone/>
            </a:pPr>
            <a:r>
              <a:rPr lang="en-IN" b="1" dirty="0" smtClean="0"/>
              <a:t>It </a:t>
            </a:r>
            <a:r>
              <a:rPr lang="en-IN" b="1" dirty="0"/>
              <a:t>always leads to high error on training and test data.</a:t>
            </a:r>
          </a:p>
          <a:p>
            <a:pPr marL="0" indent="0" algn="just">
              <a:buNone/>
            </a:pPr>
            <a:r>
              <a:rPr lang="en-IN" sz="2400" b="1" dirty="0">
                <a:solidFill>
                  <a:srgbClr val="00B050"/>
                </a:solidFill>
              </a:rPr>
              <a:t>Variance</a:t>
            </a:r>
            <a:endParaRPr lang="en-IN" sz="2400" dirty="0">
              <a:solidFill>
                <a:srgbClr val="00B050"/>
              </a:solidFill>
            </a:endParaRPr>
          </a:p>
          <a:p>
            <a:pPr marL="0" indent="0" algn="just">
              <a:buNone/>
            </a:pPr>
            <a:r>
              <a:rPr lang="en-IN" b="1" dirty="0"/>
              <a:t>Variance is the variability of model prediction for a given data point or a value which tells us spread of our data. </a:t>
            </a:r>
            <a:endParaRPr lang="en-IN" b="1" dirty="0" smtClean="0"/>
          </a:p>
          <a:p>
            <a:pPr marL="0" indent="0" algn="just">
              <a:buNone/>
            </a:pPr>
            <a:r>
              <a:rPr lang="en-IN" b="1" dirty="0" smtClean="0"/>
              <a:t>Model </a:t>
            </a:r>
            <a:r>
              <a:rPr lang="en-IN" b="1" dirty="0"/>
              <a:t>with high variance pays a lot of attention to training data and does not generalize on the data which it hasn’t seen before. </a:t>
            </a:r>
            <a:endParaRPr lang="en-IN" b="1" dirty="0" smtClean="0"/>
          </a:p>
          <a:p>
            <a:pPr marL="0" indent="0" algn="just">
              <a:buNone/>
            </a:pPr>
            <a:r>
              <a:rPr lang="en-IN" b="1" dirty="0" smtClean="0"/>
              <a:t>As </a:t>
            </a:r>
            <a:r>
              <a:rPr lang="en-IN" b="1" dirty="0"/>
              <a:t>a result, such models perform very well on training data but has high error rates on test data.</a:t>
            </a:r>
          </a:p>
          <a:p>
            <a:pPr marL="0" indent="0">
              <a:buNone/>
            </a:pPr>
            <a:endParaRPr lang="en-IN" dirty="0"/>
          </a:p>
        </p:txBody>
      </p:sp>
    </p:spTree>
    <p:extLst>
      <p:ext uri="{BB962C8B-B14F-4D97-AF65-F5344CB8AC3E}">
        <p14:creationId xmlns:p14="http://schemas.microsoft.com/office/powerpoint/2010/main" val="289768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18564"/>
            <a:ext cx="11483788" cy="5903259"/>
          </a:xfrm>
        </p:spPr>
        <p:txBody>
          <a:bodyPr>
            <a:normAutofit fontScale="92500"/>
          </a:bodyPr>
          <a:lstStyle/>
          <a:p>
            <a:pPr algn="just">
              <a:spcBef>
                <a:spcPts val="600"/>
              </a:spcBef>
              <a:spcAft>
                <a:spcPts val="600"/>
              </a:spcAft>
            </a:pPr>
            <a:r>
              <a:rPr lang="en-IN" sz="2400" dirty="0">
                <a:latin typeface="Times New Roman" panose="02020603050405020304" pitchFamily="18" charset="0"/>
                <a:ea typeface="Times New Roman" panose="02020603050405020304" pitchFamily="18" charset="0"/>
              </a:rPr>
              <a:t>In statistics and machine learning, the bias–variance trade-off is the property of a model that the variance of the parameter estimated across samples can be reduced by increasing the bias in the estimated parameters</a:t>
            </a:r>
            <a:r>
              <a:rPr lang="en-IN" sz="2400" dirty="0" smtClean="0">
                <a:latin typeface="Times New Roman" panose="02020603050405020304" pitchFamily="18" charset="0"/>
                <a:ea typeface="Times New Roman" panose="02020603050405020304" pitchFamily="18" charset="0"/>
              </a:rPr>
              <a:t>.</a:t>
            </a:r>
          </a:p>
          <a:p>
            <a:pPr algn="just">
              <a:spcBef>
                <a:spcPts val="600"/>
              </a:spcBef>
              <a:spcAft>
                <a:spcPts val="600"/>
              </a:spcAft>
            </a:pPr>
            <a:r>
              <a:rPr lang="en-IN" sz="2400" dirty="0" smtClean="0">
                <a:latin typeface="Times New Roman" panose="02020603050405020304" pitchFamily="18" charset="0"/>
                <a:ea typeface="Times New Roman" panose="02020603050405020304" pitchFamily="18" charset="0"/>
              </a:rPr>
              <a:t> </a:t>
            </a:r>
            <a:r>
              <a:rPr lang="en-IN" sz="2400" dirty="0">
                <a:latin typeface="Times New Roman" panose="02020603050405020304" pitchFamily="18" charset="0"/>
                <a:ea typeface="Times New Roman" panose="02020603050405020304" pitchFamily="18" charset="0"/>
              </a:rPr>
              <a:t>The bias–variance dilemma or bias–variance problem is the conflict in trying to simultaneously minimize these two sources of error that prevent supervised learning algorithms from generalizing beyond their training set:</a:t>
            </a:r>
          </a:p>
          <a:p>
            <a:pPr lvl="0" algn="just">
              <a:lnSpc>
                <a:spcPct val="107000"/>
              </a:lnSpc>
              <a:spcBef>
                <a:spcPts val="600"/>
              </a:spcBef>
              <a:spcAft>
                <a:spcPts val="600"/>
              </a:spcAft>
              <a:buSzPts val="1000"/>
              <a:buFont typeface="Symbol" panose="05050102010706020507" pitchFamily="18" charset="2"/>
              <a:buChar char=""/>
              <a:tabLst>
                <a:tab pos="457200" algn="l"/>
              </a:tabLst>
            </a:pPr>
            <a:r>
              <a:rPr lang="en-IN" sz="24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The </a:t>
            </a:r>
            <a:r>
              <a:rPr lang="en-IN" sz="2400" i="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bias</a:t>
            </a:r>
            <a:r>
              <a:rPr lang="en-IN" sz="24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error is an error from erroneous assumptions in the learning algorithm. High bias can cause an algorithm to miss the relevant relations between features and target outputs (</a:t>
            </a:r>
            <a:r>
              <a:rPr lang="en-IN" sz="2400"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underfitting</a:t>
            </a:r>
            <a:r>
              <a:rPr lang="en-IN" sz="24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a:t>
            </a:r>
            <a:endParaRPr lang="en-IN"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600"/>
              </a:spcBef>
              <a:spcAft>
                <a:spcPts val="600"/>
              </a:spcAft>
              <a:buSzPts val="1000"/>
              <a:buFont typeface="Symbol" panose="05050102010706020507" pitchFamily="18" charset="2"/>
              <a:buChar char=""/>
              <a:tabLst>
                <a:tab pos="457200" algn="l"/>
              </a:tabLst>
            </a:pPr>
            <a:r>
              <a:rPr lang="en-IN" sz="24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The </a:t>
            </a:r>
            <a:r>
              <a:rPr lang="en-IN" sz="2400" i="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variance</a:t>
            </a:r>
            <a:r>
              <a:rPr lang="en-IN" sz="24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is an error from sensitivity to small fluctuations in the training set. High variance may result from an algorithm </a:t>
            </a:r>
            <a:r>
              <a:rPr lang="en-IN" sz="2400"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modeling</a:t>
            </a:r>
            <a:r>
              <a:rPr lang="en-IN" sz="24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the random noise in the training data (overfitting).</a:t>
            </a:r>
            <a:endParaRPr lang="en-IN"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600"/>
              </a:spcAft>
            </a:pPr>
            <a:r>
              <a:rPr lang="en-IN" sz="2400" dirty="0">
                <a:latin typeface="Times New Roman" panose="02020603050405020304" pitchFamily="18" charset="0"/>
                <a:ea typeface="Times New Roman" panose="02020603050405020304" pitchFamily="18" charset="0"/>
              </a:rPr>
              <a:t>The bias–variance decomposition is a way of </a:t>
            </a:r>
            <a:r>
              <a:rPr lang="en-IN" sz="2400" dirty="0" err="1">
                <a:latin typeface="Times New Roman" panose="02020603050405020304" pitchFamily="18" charset="0"/>
                <a:ea typeface="Times New Roman" panose="02020603050405020304" pitchFamily="18" charset="0"/>
              </a:rPr>
              <a:t>analyzing</a:t>
            </a:r>
            <a:r>
              <a:rPr lang="en-IN" sz="2400" dirty="0">
                <a:latin typeface="Times New Roman" panose="02020603050405020304" pitchFamily="18" charset="0"/>
                <a:ea typeface="Times New Roman" panose="02020603050405020304" pitchFamily="18" charset="0"/>
              </a:rPr>
              <a:t> a learning algorithm's expected generalization error with respect to a particular problem as a sum of three terms, the bias, variance, and a quantity called the irreducible error, resulting from noise in the problem itself.</a:t>
            </a:r>
          </a:p>
          <a:p>
            <a:pPr marL="0" indent="0">
              <a:buNone/>
            </a:pPr>
            <a:endParaRPr lang="en-IN" dirty="0"/>
          </a:p>
        </p:txBody>
      </p:sp>
    </p:spTree>
    <p:extLst>
      <p:ext uri="{BB962C8B-B14F-4D97-AF65-F5344CB8AC3E}">
        <p14:creationId xmlns:p14="http://schemas.microsoft.com/office/powerpoint/2010/main" val="1448901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upload.wikimedia.org/wikipedia/commons/2/2a/En_low_bias_low_varian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082" y="143512"/>
            <a:ext cx="3715940" cy="2962322"/>
          </a:xfrm>
          <a:prstGeom prst="rect">
            <a:avLst/>
          </a:prstGeom>
          <a:noFill/>
          <a:ln>
            <a:noFill/>
          </a:ln>
        </p:spPr>
      </p:pic>
      <p:pic>
        <p:nvPicPr>
          <p:cNvPr id="5" name="Picture 4" descr="https://upload.wikimedia.org/wikipedia/commons/a/a2/Truen_bad_prec_ok.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7128" y="143510"/>
            <a:ext cx="3820780" cy="2962323"/>
          </a:xfrm>
          <a:prstGeom prst="rect">
            <a:avLst/>
          </a:prstGeom>
          <a:noFill/>
          <a:ln>
            <a:noFill/>
          </a:ln>
        </p:spPr>
      </p:pic>
      <p:pic>
        <p:nvPicPr>
          <p:cNvPr id="6" name="Picture 5" descr="https://upload.wikimedia.org/wikipedia/commons/d/dc/Truen_ok_prec_bad.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082" y="3377251"/>
            <a:ext cx="3715940" cy="3262702"/>
          </a:xfrm>
          <a:prstGeom prst="rect">
            <a:avLst/>
          </a:prstGeom>
          <a:noFill/>
          <a:ln>
            <a:noFill/>
          </a:ln>
        </p:spPr>
      </p:pic>
      <p:pic>
        <p:nvPicPr>
          <p:cNvPr id="7" name="Picture 6" descr="https://upload.wikimedia.org/wikipedia/commons/f/fd/Truen_bad_prec_bad.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7128" y="3377250"/>
            <a:ext cx="3820780" cy="3262703"/>
          </a:xfrm>
          <a:prstGeom prst="rect">
            <a:avLst/>
          </a:prstGeom>
          <a:noFill/>
          <a:ln>
            <a:noFill/>
          </a:ln>
        </p:spPr>
      </p:pic>
      <p:sp>
        <p:nvSpPr>
          <p:cNvPr id="8" name="Rectangle 7"/>
          <p:cNvSpPr/>
          <p:nvPr/>
        </p:nvSpPr>
        <p:spPr>
          <a:xfrm>
            <a:off x="8673352" y="3105835"/>
            <a:ext cx="3267635" cy="1200329"/>
          </a:xfrm>
          <a:prstGeom prst="rect">
            <a:avLst/>
          </a:prstGeom>
        </p:spPr>
        <p:txBody>
          <a:bodyPr wrap="square">
            <a:spAutoFit/>
          </a:bodyPr>
          <a:lstStyle/>
          <a:p>
            <a:r>
              <a:rPr lang="en-IN" dirty="0"/>
              <a:t> </a:t>
            </a:r>
            <a:r>
              <a:rPr lang="en-IN" dirty="0" err="1"/>
              <a:t>i</a:t>
            </a:r>
            <a:r>
              <a:rPr lang="en-IN" dirty="0"/>
              <a:t>) Bias low, variance low                                                     ii) bias high, variance </a:t>
            </a:r>
            <a:r>
              <a:rPr lang="en-IN" dirty="0" smtClean="0"/>
              <a:t>low</a:t>
            </a:r>
          </a:p>
          <a:p>
            <a:r>
              <a:rPr lang="en-IN" dirty="0"/>
              <a:t>iii) bias low, variance </a:t>
            </a:r>
            <a:r>
              <a:rPr lang="en-IN" dirty="0" smtClean="0"/>
              <a:t>high                                     </a:t>
            </a:r>
            <a:r>
              <a:rPr lang="en-IN" dirty="0"/>
              <a:t>iv) bias high, variance </a:t>
            </a:r>
            <a:r>
              <a:rPr lang="en-IN" dirty="0" smtClean="0"/>
              <a:t>high</a:t>
            </a:r>
            <a:endParaRPr lang="en-IN" dirty="0"/>
          </a:p>
        </p:txBody>
      </p:sp>
      <p:sp>
        <p:nvSpPr>
          <p:cNvPr id="9" name="TextBox 8"/>
          <p:cNvSpPr txBox="1"/>
          <p:nvPr/>
        </p:nvSpPr>
        <p:spPr>
          <a:xfrm>
            <a:off x="478302" y="253218"/>
            <a:ext cx="422030" cy="379828"/>
          </a:xfrm>
          <a:prstGeom prst="rect">
            <a:avLst/>
          </a:prstGeom>
          <a:noFill/>
        </p:spPr>
        <p:txBody>
          <a:bodyPr wrap="square" rtlCol="0">
            <a:spAutoFit/>
          </a:bodyPr>
          <a:lstStyle/>
          <a:p>
            <a:r>
              <a:rPr lang="en-IN" dirty="0" err="1" smtClean="0">
                <a:solidFill>
                  <a:schemeClr val="bg1"/>
                </a:solidFill>
              </a:rPr>
              <a:t>i</a:t>
            </a:r>
            <a:endParaRPr lang="en-IN" dirty="0">
              <a:solidFill>
                <a:schemeClr val="bg1"/>
              </a:solidFill>
            </a:endParaRPr>
          </a:p>
        </p:txBody>
      </p:sp>
      <p:sp>
        <p:nvSpPr>
          <p:cNvPr id="10" name="TextBox 9"/>
          <p:cNvSpPr txBox="1"/>
          <p:nvPr/>
        </p:nvSpPr>
        <p:spPr>
          <a:xfrm>
            <a:off x="478302" y="3516085"/>
            <a:ext cx="422030" cy="379828"/>
          </a:xfrm>
          <a:prstGeom prst="rect">
            <a:avLst/>
          </a:prstGeom>
          <a:noFill/>
        </p:spPr>
        <p:txBody>
          <a:bodyPr wrap="square" rtlCol="0">
            <a:spAutoFit/>
          </a:bodyPr>
          <a:lstStyle/>
          <a:p>
            <a:r>
              <a:rPr lang="en-IN" dirty="0" smtClean="0">
                <a:solidFill>
                  <a:schemeClr val="bg1"/>
                </a:solidFill>
              </a:rPr>
              <a:t>iii</a:t>
            </a:r>
            <a:endParaRPr lang="en-IN" dirty="0">
              <a:solidFill>
                <a:schemeClr val="bg1"/>
              </a:solidFill>
            </a:endParaRPr>
          </a:p>
        </p:txBody>
      </p:sp>
      <p:sp>
        <p:nvSpPr>
          <p:cNvPr id="11" name="TextBox 10"/>
          <p:cNvSpPr txBox="1"/>
          <p:nvPr/>
        </p:nvSpPr>
        <p:spPr>
          <a:xfrm>
            <a:off x="4382705" y="3516085"/>
            <a:ext cx="422030" cy="379828"/>
          </a:xfrm>
          <a:prstGeom prst="rect">
            <a:avLst/>
          </a:prstGeom>
          <a:noFill/>
        </p:spPr>
        <p:txBody>
          <a:bodyPr wrap="square" rtlCol="0">
            <a:spAutoFit/>
          </a:bodyPr>
          <a:lstStyle/>
          <a:p>
            <a:r>
              <a:rPr lang="en-IN" dirty="0" smtClean="0">
                <a:solidFill>
                  <a:schemeClr val="bg1"/>
                </a:solidFill>
              </a:rPr>
              <a:t>iv</a:t>
            </a:r>
            <a:endParaRPr lang="en-IN" dirty="0">
              <a:solidFill>
                <a:schemeClr val="bg1"/>
              </a:solidFill>
            </a:endParaRPr>
          </a:p>
        </p:txBody>
      </p:sp>
      <p:sp>
        <p:nvSpPr>
          <p:cNvPr id="12" name="TextBox 11"/>
          <p:cNvSpPr txBox="1"/>
          <p:nvPr/>
        </p:nvSpPr>
        <p:spPr>
          <a:xfrm>
            <a:off x="4285680" y="180535"/>
            <a:ext cx="422030" cy="379828"/>
          </a:xfrm>
          <a:prstGeom prst="rect">
            <a:avLst/>
          </a:prstGeom>
          <a:noFill/>
        </p:spPr>
        <p:txBody>
          <a:bodyPr wrap="square" rtlCol="0">
            <a:spAutoFit/>
          </a:bodyPr>
          <a:lstStyle/>
          <a:p>
            <a:r>
              <a:rPr lang="en-IN" dirty="0" smtClean="0">
                <a:solidFill>
                  <a:schemeClr val="bg1"/>
                </a:solidFill>
              </a:rPr>
              <a:t>ii</a:t>
            </a:r>
            <a:endParaRPr lang="en-IN" dirty="0">
              <a:solidFill>
                <a:schemeClr val="bg1"/>
              </a:solidFill>
            </a:endParaRPr>
          </a:p>
        </p:txBody>
      </p:sp>
    </p:spTree>
    <p:extLst>
      <p:ext uri="{BB962C8B-B14F-4D97-AF65-F5344CB8AC3E}">
        <p14:creationId xmlns:p14="http://schemas.microsoft.com/office/powerpoint/2010/main" val="170940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1050B-60AD-41DE-AACC-B99A14C55819}"/>
              </a:ext>
            </a:extLst>
          </p:cNvPr>
          <p:cNvSpPr>
            <a:spLocks noGrp="1"/>
          </p:cNvSpPr>
          <p:nvPr>
            <p:ph type="title"/>
          </p:nvPr>
        </p:nvSpPr>
        <p:spPr>
          <a:xfrm>
            <a:off x="1294227" y="99749"/>
            <a:ext cx="8925419" cy="827442"/>
          </a:xfrm>
        </p:spPr>
        <p:txBody>
          <a:bodyPr/>
          <a:lstStyle/>
          <a:p>
            <a:pPr algn="ctr"/>
            <a:r>
              <a:rPr lang="en-IN" b="1" dirty="0">
                <a:solidFill>
                  <a:srgbClr val="FFFF00"/>
                </a:solidFill>
                <a:latin typeface="Times New Roman" panose="02020603050405020304" pitchFamily="18" charset="0"/>
                <a:cs typeface="Times New Roman" panose="02020603050405020304" pitchFamily="18" charset="0"/>
              </a:rPr>
              <a:t>Machine Learning</a:t>
            </a:r>
          </a:p>
        </p:txBody>
      </p:sp>
      <p:sp>
        <p:nvSpPr>
          <p:cNvPr id="3" name="Content Placeholder 2">
            <a:extLst>
              <a:ext uri="{FF2B5EF4-FFF2-40B4-BE49-F238E27FC236}">
                <a16:creationId xmlns:a16="http://schemas.microsoft.com/office/drawing/2014/main" xmlns="" id="{3676C04B-B149-49ED-ABF3-5F26A2462796}"/>
              </a:ext>
            </a:extLst>
          </p:cNvPr>
          <p:cNvSpPr>
            <a:spLocks noGrp="1"/>
          </p:cNvSpPr>
          <p:nvPr>
            <p:ph idx="1"/>
          </p:nvPr>
        </p:nvSpPr>
        <p:spPr>
          <a:xfrm>
            <a:off x="564776" y="1129552"/>
            <a:ext cx="10905565" cy="5499847"/>
          </a:xfrm>
        </p:spPr>
        <p:txBody>
          <a:bodyPr>
            <a:normAutofit/>
          </a:bodyPr>
          <a:lstStyle/>
          <a:p>
            <a:pPr marL="0" indent="0">
              <a:buNone/>
            </a:pPr>
            <a:r>
              <a:rPr lang="en-IN" b="1" i="0" u="none" strike="noStrike" baseline="0" dirty="0">
                <a:solidFill>
                  <a:srgbClr val="673BB7"/>
                </a:solidFill>
                <a:latin typeface="Times New Roman" panose="02020603050405020304" pitchFamily="18" charset="0"/>
                <a:cs typeface="Times New Roman" panose="02020603050405020304" pitchFamily="18" charset="0"/>
              </a:rPr>
              <a:t>What is Learning </a:t>
            </a:r>
            <a:endParaRPr lang="en-IN" b="0" i="0" u="none" strike="noStrike" baseline="0" dirty="0">
              <a:solidFill>
                <a:srgbClr val="673BB7"/>
              </a:solidFill>
              <a:latin typeface="Times New Roman" panose="02020603050405020304" pitchFamily="18" charset="0"/>
              <a:cs typeface="Times New Roman" panose="02020603050405020304" pitchFamily="18" charset="0"/>
            </a:endParaRPr>
          </a:p>
          <a:p>
            <a:r>
              <a:rPr lang="en-IN" b="0" i="0" u="none" strike="noStrike" baseline="0" dirty="0">
                <a:solidFill>
                  <a:srgbClr val="92D050"/>
                </a:solidFill>
                <a:latin typeface="Times New Roman" panose="02020603050405020304" pitchFamily="18" charset="0"/>
                <a:cs typeface="Times New Roman" panose="02020603050405020304" pitchFamily="18" charset="0"/>
              </a:rPr>
              <a:t>Learning denotes changes in a system that enable the system to do the same task more efficiently next time. </a:t>
            </a:r>
          </a:p>
          <a:p>
            <a:r>
              <a:rPr lang="en-IN" b="0" i="0" u="none" strike="noStrike" baseline="0" dirty="0">
                <a:solidFill>
                  <a:srgbClr val="92D050"/>
                </a:solidFill>
                <a:latin typeface="Times New Roman" panose="02020603050405020304" pitchFamily="18" charset="0"/>
                <a:cs typeface="Times New Roman" panose="02020603050405020304" pitchFamily="18" charset="0"/>
              </a:rPr>
              <a:t>Learning is an important feature of “Intelligence”. </a:t>
            </a:r>
            <a:endParaRPr lang="en-IN" b="0" i="0" u="none" strike="noStrike" baseline="0" dirty="0" smtClean="0">
              <a:solidFill>
                <a:srgbClr val="92D050"/>
              </a:solidFill>
              <a:latin typeface="Times New Roman" panose="02020603050405020304" pitchFamily="18" charset="0"/>
              <a:cs typeface="Times New Roman" panose="02020603050405020304" pitchFamily="18" charset="0"/>
            </a:endParaRPr>
          </a:p>
          <a:p>
            <a:pPr marL="0" indent="0">
              <a:buNone/>
            </a:pPr>
            <a:r>
              <a:rPr lang="en-IN" b="1" i="0" u="none" strike="noStrike" baseline="0" dirty="0" smtClean="0">
                <a:solidFill>
                  <a:srgbClr val="673BB7"/>
                </a:solidFill>
                <a:latin typeface="Times New Roman" panose="02020603050405020304" pitchFamily="18" charset="0"/>
                <a:cs typeface="Times New Roman" panose="02020603050405020304" pitchFamily="18" charset="0"/>
              </a:rPr>
              <a:t>Definition </a:t>
            </a:r>
            <a:endParaRPr lang="en-IN" b="1" i="0" u="none" strike="noStrike" baseline="0" dirty="0">
              <a:solidFill>
                <a:srgbClr val="673BB7"/>
              </a:solidFill>
              <a:latin typeface="Times New Roman" panose="02020603050405020304" pitchFamily="18" charset="0"/>
              <a:cs typeface="Times New Roman" panose="02020603050405020304" pitchFamily="18" charset="0"/>
            </a:endParaRPr>
          </a:p>
          <a:p>
            <a:pPr marL="0" indent="0">
              <a:buNone/>
            </a:pPr>
            <a:r>
              <a:rPr lang="en-IN" b="0" i="0" u="none" strike="noStrike" baseline="0" dirty="0">
                <a:solidFill>
                  <a:srgbClr val="92D050"/>
                </a:solidFill>
                <a:latin typeface="Times New Roman" panose="02020603050405020304" pitchFamily="18" charset="0"/>
                <a:cs typeface="Times New Roman" panose="02020603050405020304" pitchFamily="18" charset="0"/>
              </a:rPr>
              <a:t>A computer program is said to learn from experience </a:t>
            </a:r>
            <a:r>
              <a:rPr lang="en-IN" b="1" i="0" u="none" strike="noStrike" baseline="0" dirty="0">
                <a:solidFill>
                  <a:srgbClr val="FFFF00"/>
                </a:solidFill>
                <a:latin typeface="Times New Roman" panose="02020603050405020304" pitchFamily="18" charset="0"/>
                <a:cs typeface="Times New Roman" panose="02020603050405020304" pitchFamily="18" charset="0"/>
              </a:rPr>
              <a:t>E</a:t>
            </a:r>
            <a:r>
              <a:rPr lang="en-IN" b="1" i="0" u="none" strike="noStrike" baseline="0" dirty="0">
                <a:solidFill>
                  <a:srgbClr val="92D050"/>
                </a:solidFill>
                <a:latin typeface="Times New Roman" panose="02020603050405020304" pitchFamily="18" charset="0"/>
                <a:cs typeface="Times New Roman" panose="02020603050405020304" pitchFamily="18" charset="0"/>
              </a:rPr>
              <a:t> </a:t>
            </a:r>
            <a:r>
              <a:rPr lang="en-IN" b="0" i="0" u="none" strike="noStrike" baseline="0" dirty="0">
                <a:solidFill>
                  <a:srgbClr val="92D050"/>
                </a:solidFill>
                <a:latin typeface="Times New Roman" panose="02020603050405020304" pitchFamily="18" charset="0"/>
                <a:cs typeface="Times New Roman" panose="02020603050405020304" pitchFamily="18" charset="0"/>
              </a:rPr>
              <a:t>with respect to some class of tasks </a:t>
            </a:r>
            <a:r>
              <a:rPr lang="en-IN" b="1" i="0" u="none" strike="noStrike" baseline="0" dirty="0">
                <a:solidFill>
                  <a:srgbClr val="FFFF00"/>
                </a:solidFill>
                <a:latin typeface="Times New Roman" panose="02020603050405020304" pitchFamily="18" charset="0"/>
                <a:cs typeface="Times New Roman" panose="02020603050405020304" pitchFamily="18" charset="0"/>
              </a:rPr>
              <a:t>T</a:t>
            </a:r>
            <a:r>
              <a:rPr lang="en-IN" b="1" i="0" u="none" strike="noStrike" baseline="0" dirty="0">
                <a:solidFill>
                  <a:srgbClr val="92D050"/>
                </a:solidFill>
                <a:latin typeface="Times New Roman" panose="02020603050405020304" pitchFamily="18" charset="0"/>
                <a:cs typeface="Times New Roman" panose="02020603050405020304" pitchFamily="18" charset="0"/>
              </a:rPr>
              <a:t> </a:t>
            </a:r>
            <a:r>
              <a:rPr lang="en-IN" b="0" i="0" u="none" strike="noStrike" baseline="0" dirty="0">
                <a:solidFill>
                  <a:srgbClr val="92D050"/>
                </a:solidFill>
                <a:latin typeface="Times New Roman" panose="02020603050405020304" pitchFamily="18" charset="0"/>
                <a:cs typeface="Times New Roman" panose="02020603050405020304" pitchFamily="18" charset="0"/>
              </a:rPr>
              <a:t>and performance measure </a:t>
            </a:r>
            <a:r>
              <a:rPr lang="en-IN" b="1" i="0" u="none" strike="noStrike" baseline="0" dirty="0">
                <a:solidFill>
                  <a:srgbClr val="FFFF00"/>
                </a:solidFill>
                <a:latin typeface="Times New Roman" panose="02020603050405020304" pitchFamily="18" charset="0"/>
                <a:cs typeface="Times New Roman" panose="02020603050405020304" pitchFamily="18" charset="0"/>
              </a:rPr>
              <a:t>P</a:t>
            </a:r>
            <a:r>
              <a:rPr lang="en-IN" b="0" i="0" u="none" strike="noStrike" baseline="0" dirty="0">
                <a:solidFill>
                  <a:srgbClr val="92D050"/>
                </a:solidFill>
                <a:latin typeface="Times New Roman" panose="02020603050405020304" pitchFamily="18" charset="0"/>
                <a:cs typeface="Times New Roman" panose="02020603050405020304" pitchFamily="18" charset="0"/>
              </a:rPr>
              <a:t>, if its performance at tasks in </a:t>
            </a:r>
            <a:r>
              <a:rPr lang="en-IN" b="1" i="0" u="none" strike="noStrike" baseline="0" dirty="0">
                <a:solidFill>
                  <a:srgbClr val="FFFF00"/>
                </a:solidFill>
                <a:latin typeface="Times New Roman" panose="02020603050405020304" pitchFamily="18" charset="0"/>
                <a:cs typeface="Times New Roman" panose="02020603050405020304" pitchFamily="18" charset="0"/>
              </a:rPr>
              <a:t>T</a:t>
            </a:r>
            <a:r>
              <a:rPr lang="en-IN" b="0" i="0" u="none" strike="noStrike" baseline="0" dirty="0">
                <a:solidFill>
                  <a:srgbClr val="92D050"/>
                </a:solidFill>
                <a:latin typeface="Times New Roman" panose="02020603050405020304" pitchFamily="18" charset="0"/>
                <a:cs typeface="Times New Roman" panose="02020603050405020304" pitchFamily="18" charset="0"/>
              </a:rPr>
              <a:t>, as measured by </a:t>
            </a:r>
            <a:r>
              <a:rPr lang="en-IN" b="1" i="0" u="none" strike="noStrike" baseline="0" dirty="0">
                <a:solidFill>
                  <a:srgbClr val="FFFF00"/>
                </a:solidFill>
                <a:latin typeface="Times New Roman" panose="02020603050405020304" pitchFamily="18" charset="0"/>
                <a:cs typeface="Times New Roman" panose="02020603050405020304" pitchFamily="18" charset="0"/>
              </a:rPr>
              <a:t>P</a:t>
            </a:r>
            <a:r>
              <a:rPr lang="en-IN" b="0" i="0" u="none" strike="noStrike" baseline="0" dirty="0">
                <a:solidFill>
                  <a:srgbClr val="92D050"/>
                </a:solidFill>
                <a:latin typeface="Times New Roman" panose="02020603050405020304" pitchFamily="18" charset="0"/>
                <a:cs typeface="Times New Roman" panose="02020603050405020304" pitchFamily="18" charset="0"/>
              </a:rPr>
              <a:t>, improves with experience </a:t>
            </a:r>
            <a:r>
              <a:rPr lang="en-IN" b="1" i="0" u="none" strike="noStrike" baseline="0" dirty="0">
                <a:solidFill>
                  <a:srgbClr val="FFFF00"/>
                </a:solidFill>
                <a:latin typeface="Times New Roman" panose="02020603050405020304" pitchFamily="18" charset="0"/>
                <a:cs typeface="Times New Roman" panose="02020603050405020304" pitchFamily="18" charset="0"/>
              </a:rPr>
              <a:t>E</a:t>
            </a:r>
            <a:r>
              <a:rPr lang="en-IN" b="0" i="0" u="none" strike="noStrike" baseline="0" dirty="0">
                <a:solidFill>
                  <a:srgbClr val="92D050"/>
                </a:solidFill>
                <a:latin typeface="Times New Roman" panose="02020603050405020304" pitchFamily="18" charset="0"/>
                <a:cs typeface="Times New Roman" panose="02020603050405020304" pitchFamily="18" charset="0"/>
              </a:rPr>
              <a:t>. (Mitchell 1997) This means : </a:t>
            </a:r>
          </a:p>
          <a:p>
            <a:pPr marL="0" indent="0">
              <a:buNone/>
            </a:pPr>
            <a:r>
              <a:rPr lang="en-IN" b="0" i="0" u="none" strike="noStrike" baseline="0" dirty="0">
                <a:solidFill>
                  <a:srgbClr val="92D050"/>
                </a:solidFill>
                <a:latin typeface="Times New Roman" panose="02020603050405020304" pitchFamily="18" charset="0"/>
                <a:cs typeface="Times New Roman" panose="02020603050405020304" pitchFamily="18" charset="0"/>
              </a:rPr>
              <a:t>	Given : A task </a:t>
            </a:r>
            <a:r>
              <a:rPr lang="en-IN" b="1" i="0" u="none" strike="noStrike" baseline="0" dirty="0">
                <a:solidFill>
                  <a:srgbClr val="92D050"/>
                </a:solidFill>
                <a:latin typeface="Times New Roman" panose="02020603050405020304" pitchFamily="18" charset="0"/>
                <a:cs typeface="Times New Roman" panose="02020603050405020304" pitchFamily="18" charset="0"/>
              </a:rPr>
              <a:t>T, </a:t>
            </a:r>
            <a:r>
              <a:rPr lang="en-IN" b="0" i="0" u="none" strike="noStrike" baseline="0" dirty="0">
                <a:solidFill>
                  <a:srgbClr val="92D050"/>
                </a:solidFill>
                <a:latin typeface="Times New Roman" panose="02020603050405020304" pitchFamily="18" charset="0"/>
                <a:cs typeface="Times New Roman" panose="02020603050405020304" pitchFamily="18" charset="0"/>
              </a:rPr>
              <a:t>A performance measure P, Some experience </a:t>
            </a:r>
            <a:r>
              <a:rPr lang="en-IN" b="1" i="0" u="none" strike="noStrike" baseline="0" dirty="0">
                <a:solidFill>
                  <a:srgbClr val="92D050"/>
                </a:solidFill>
                <a:latin typeface="Times New Roman" panose="02020603050405020304" pitchFamily="18" charset="0"/>
                <a:cs typeface="Times New Roman" panose="02020603050405020304" pitchFamily="18" charset="0"/>
              </a:rPr>
              <a:t>E </a:t>
            </a:r>
            <a:r>
              <a:rPr lang="en-IN" b="0" i="0" u="none" strike="noStrike" baseline="0" dirty="0">
                <a:solidFill>
                  <a:srgbClr val="92D050"/>
                </a:solidFill>
                <a:latin typeface="Times New Roman" panose="02020603050405020304" pitchFamily="18" charset="0"/>
                <a:cs typeface="Times New Roman" panose="02020603050405020304" pitchFamily="18" charset="0"/>
              </a:rPr>
              <a:t>with the task </a:t>
            </a:r>
          </a:p>
          <a:p>
            <a:pPr marL="0" indent="0">
              <a:buNone/>
            </a:pPr>
            <a:r>
              <a:rPr lang="en-IN" b="0" i="0" u="none" strike="noStrike" baseline="0" dirty="0">
                <a:solidFill>
                  <a:srgbClr val="92D050"/>
                </a:solidFill>
                <a:latin typeface="Times New Roman" panose="02020603050405020304" pitchFamily="18" charset="0"/>
                <a:cs typeface="Times New Roman" panose="02020603050405020304" pitchFamily="18" charset="0"/>
              </a:rPr>
              <a:t>	Goal : Generalize the experience in a way that allows to improve your performance on the task. </a:t>
            </a:r>
            <a:endParaRPr lang="en-IN" b="0" i="0" u="none" strike="noStrike" baseline="0" dirty="0" smtClean="0">
              <a:solidFill>
                <a:srgbClr val="92D050"/>
              </a:solidFill>
              <a:latin typeface="Times New Roman" panose="02020603050405020304" pitchFamily="18" charset="0"/>
              <a:cs typeface="Times New Roman" panose="02020603050405020304" pitchFamily="18" charset="0"/>
            </a:endParaRPr>
          </a:p>
          <a:p>
            <a:pPr marL="0" indent="0">
              <a:buNone/>
            </a:pPr>
            <a:r>
              <a:rPr lang="en-IN" sz="2400" b="1" dirty="0">
                <a:solidFill>
                  <a:schemeClr val="accent6">
                    <a:lumMod val="60000"/>
                    <a:lumOff val="40000"/>
                  </a:schemeClr>
                </a:solidFill>
                <a:latin typeface="Times New Roman" panose="02020603050405020304" pitchFamily="18" charset="0"/>
                <a:cs typeface="Times New Roman" panose="02020603050405020304" pitchFamily="18" charset="0"/>
              </a:rPr>
              <a:t>Machine learning is programming computers to optimize a performance criterion using example data or past experience.</a:t>
            </a:r>
          </a:p>
          <a:p>
            <a:pPr marL="0" indent="0">
              <a:buNone/>
            </a:pPr>
            <a:endParaRPr lang="en-IN" b="0" i="0" u="none" strike="noStrike" baseline="0" dirty="0">
              <a:solidFill>
                <a:srgbClr val="92D050"/>
              </a:solidFill>
              <a:latin typeface="Times New Roman" panose="02020603050405020304" pitchFamily="18" charset="0"/>
              <a:cs typeface="Times New Roman" panose="02020603050405020304" pitchFamily="18" charset="0"/>
            </a:endParaRPr>
          </a:p>
          <a:p>
            <a:pPr marL="0" indent="0">
              <a:buNone/>
            </a:pPr>
            <a:endParaRPr lang="en-IN" b="1" i="0" u="none" strike="noStrike" baseline="0" dirty="0">
              <a:solidFill>
                <a:srgbClr val="92D050"/>
              </a:solidFill>
              <a:latin typeface="Times New Roman" panose="02020603050405020304" pitchFamily="18" charset="0"/>
              <a:cs typeface="Times New Roman" panose="02020603050405020304" pitchFamily="18" charset="0"/>
            </a:endParaRPr>
          </a:p>
          <a:p>
            <a:pPr marL="0" indent="0" algn="l">
              <a:buNone/>
            </a:pPr>
            <a:endParaRPr lang="en-IN"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992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duotone>
              <a:prstClr val="black"/>
              <a:schemeClr val="accent1">
                <a:tint val="45000"/>
                <a:satMod val="400000"/>
              </a:schemeClr>
            </a:duotone>
          </a:blip>
          <a:srcRect l="11517" t="44868" r="36059" b="15619"/>
          <a:stretch/>
        </p:blipFill>
        <p:spPr bwMode="auto">
          <a:xfrm>
            <a:off x="1195754" y="1209823"/>
            <a:ext cx="9762978" cy="46142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744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1924" y="298085"/>
            <a:ext cx="6572058" cy="5992887"/>
          </a:xfrm>
          <a:prstGeom prst="rect">
            <a:avLst/>
          </a:prstGeom>
        </p:spPr>
      </p:pic>
      <p:sp>
        <p:nvSpPr>
          <p:cNvPr id="7" name="Rectangle 6"/>
          <p:cNvSpPr/>
          <p:nvPr/>
        </p:nvSpPr>
        <p:spPr>
          <a:xfrm>
            <a:off x="7528233" y="3213844"/>
            <a:ext cx="4246675" cy="646331"/>
          </a:xfrm>
          <a:prstGeom prst="rect">
            <a:avLst/>
          </a:prstGeom>
        </p:spPr>
        <p:txBody>
          <a:bodyPr wrap="none">
            <a:spAutoFit/>
          </a:bodyPr>
          <a:lstStyle/>
          <a:p>
            <a:r>
              <a:rPr lang="en-IN" sz="3600" b="1" dirty="0" smtClean="0"/>
              <a:t>Bulls-eye </a:t>
            </a:r>
            <a:r>
              <a:rPr lang="en-IN" sz="3600" b="1" dirty="0"/>
              <a:t>diagram</a:t>
            </a:r>
          </a:p>
        </p:txBody>
      </p:sp>
    </p:spTree>
    <p:extLst>
      <p:ext uri="{BB962C8B-B14F-4D97-AF65-F5344CB8AC3E}">
        <p14:creationId xmlns:p14="http://schemas.microsoft.com/office/powerpoint/2010/main" val="2880031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3718" y="850861"/>
            <a:ext cx="10139082" cy="5632311"/>
          </a:xfrm>
          <a:prstGeom prst="rect">
            <a:avLst/>
          </a:prstGeom>
        </p:spPr>
        <p:txBody>
          <a:bodyPr wrap="square">
            <a:spAutoFit/>
          </a:bodyPr>
          <a:lstStyle/>
          <a:p>
            <a:pPr marL="285750" indent="-285750" algn="just">
              <a:buFont typeface="Arial" panose="020B0604020202020204" pitchFamily="34" charset="0"/>
              <a:buChar char="•"/>
            </a:pPr>
            <a:r>
              <a:rPr lang="en-IN" sz="2000" dirty="0"/>
              <a:t>In the above diagram, </a:t>
            </a:r>
            <a:r>
              <a:rPr lang="en-IN" sz="2000" dirty="0" err="1"/>
              <a:t>center</a:t>
            </a:r>
            <a:r>
              <a:rPr lang="en-IN" sz="2000" dirty="0"/>
              <a:t> of the target is a model that perfectly predicts correct values. </a:t>
            </a:r>
            <a:endParaRPr lang="en-IN" sz="2000" dirty="0" smtClean="0"/>
          </a:p>
          <a:p>
            <a:pPr marL="285750" indent="-285750" algn="just">
              <a:buFont typeface="Arial" panose="020B0604020202020204" pitchFamily="34" charset="0"/>
              <a:buChar char="•"/>
            </a:pPr>
            <a:r>
              <a:rPr lang="en-IN" sz="2000" dirty="0" smtClean="0"/>
              <a:t>As </a:t>
            </a:r>
            <a:r>
              <a:rPr lang="en-IN" sz="2000" dirty="0"/>
              <a:t>we move away from the bulls-eye our predictions become get worse and worse. </a:t>
            </a:r>
            <a:endParaRPr lang="en-IN" sz="2000" dirty="0" smtClean="0"/>
          </a:p>
          <a:p>
            <a:pPr marL="285750" indent="-285750" algn="just">
              <a:buFont typeface="Arial" panose="020B0604020202020204" pitchFamily="34" charset="0"/>
              <a:buChar char="•"/>
            </a:pPr>
            <a:r>
              <a:rPr lang="en-IN" sz="2000" dirty="0" smtClean="0"/>
              <a:t>We </a:t>
            </a:r>
            <a:r>
              <a:rPr lang="en-IN" sz="2000" dirty="0"/>
              <a:t>can repeat our process of model building to get separate hits on the target.</a:t>
            </a:r>
          </a:p>
          <a:p>
            <a:endParaRPr lang="en-IN" sz="2000" dirty="0" smtClean="0"/>
          </a:p>
          <a:p>
            <a:pPr algn="just"/>
            <a:r>
              <a:rPr lang="en-IN" sz="2000" dirty="0" smtClean="0"/>
              <a:t>In </a:t>
            </a:r>
            <a:r>
              <a:rPr lang="en-IN" sz="2000" dirty="0"/>
              <a:t>supervised learning, </a:t>
            </a:r>
            <a:r>
              <a:rPr lang="en-IN" sz="2000" b="1" dirty="0" err="1">
                <a:solidFill>
                  <a:schemeClr val="accent4">
                    <a:lumMod val="60000"/>
                    <a:lumOff val="40000"/>
                  </a:schemeClr>
                </a:solidFill>
              </a:rPr>
              <a:t>underfitting</a:t>
            </a:r>
            <a:r>
              <a:rPr lang="en-IN" sz="2000" dirty="0"/>
              <a:t> happens when a model unable to capture the underlying pattern of the data. These models usually have high bias and low variance. It happens when we have very less amount of data to build an accurate model or when we try to build a linear model with a nonlinear data. Also, these kind of models are very simple to capture the complex patterns in data like Linear and logistic regression</a:t>
            </a:r>
            <a:r>
              <a:rPr lang="en-IN" sz="2000" dirty="0" smtClean="0"/>
              <a:t>.</a:t>
            </a:r>
          </a:p>
          <a:p>
            <a:endParaRPr lang="en-IN" sz="2000" dirty="0"/>
          </a:p>
          <a:p>
            <a:pPr algn="just"/>
            <a:r>
              <a:rPr lang="en-IN" sz="2000" dirty="0"/>
              <a:t>In supervised learning, </a:t>
            </a:r>
            <a:r>
              <a:rPr lang="en-IN" sz="2000" b="1" dirty="0">
                <a:solidFill>
                  <a:schemeClr val="accent4">
                    <a:lumMod val="60000"/>
                    <a:lumOff val="40000"/>
                  </a:schemeClr>
                </a:solidFill>
              </a:rPr>
              <a:t>overfitting</a:t>
            </a:r>
            <a:r>
              <a:rPr lang="en-IN" sz="2000" dirty="0"/>
              <a:t> happens when our model captures the noise along with the underlying pattern in data. It happens when we train our model a lot over noisy dataset. These models have low bias and high variance. These models are very complex like Decision trees which are prone to overfitting.</a:t>
            </a:r>
          </a:p>
        </p:txBody>
      </p:sp>
    </p:spTree>
    <p:extLst>
      <p:ext uri="{BB962C8B-B14F-4D97-AF65-F5344CB8AC3E}">
        <p14:creationId xmlns:p14="http://schemas.microsoft.com/office/powerpoint/2010/main" val="1852853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iro.medium.com/max/1400/1*9hPX9pAO3jqLrzt0IE3JzA.png"/>
          <p:cNvPicPr/>
          <p:nvPr/>
        </p:nvPicPr>
        <p:blipFill rotWithShape="1">
          <a:blip r:embed="rId2">
            <a:extLst>
              <a:ext uri="{28A0092B-C50C-407E-A947-70E740481C1C}">
                <a14:useLocalDpi xmlns:a14="http://schemas.microsoft.com/office/drawing/2010/main" val="0"/>
              </a:ext>
            </a:extLst>
          </a:blip>
          <a:srcRect b="24853"/>
          <a:stretch/>
        </p:blipFill>
        <p:spPr bwMode="auto">
          <a:xfrm>
            <a:off x="887507" y="1196788"/>
            <a:ext cx="10112187" cy="42627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68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156883"/>
            <a:ext cx="10797988" cy="757517"/>
          </a:xfrm>
        </p:spPr>
        <p:txBody>
          <a:bodyPr/>
          <a:lstStyle/>
          <a:p>
            <a:r>
              <a:rPr lang="en-IN" sz="3600" b="1" dirty="0">
                <a:solidFill>
                  <a:srgbClr val="FFFF00"/>
                </a:solidFill>
                <a:latin typeface="Times New Roman" panose="02020603050405020304" pitchFamily="18" charset="0"/>
                <a:ea typeface="Times New Roman" panose="02020603050405020304" pitchFamily="18" charset="0"/>
              </a:rPr>
              <a:t>Probably Approximately Correct (PAC) learning</a:t>
            </a:r>
            <a:r>
              <a:rPr lang="en-IN" dirty="0">
                <a:solidFill>
                  <a:srgbClr val="FFFF00"/>
                </a:solidFill>
                <a:latin typeface="Times New Roman" panose="02020603050405020304" pitchFamily="18" charset="0"/>
                <a:ea typeface="Times New Roman" panose="02020603050405020304" pitchFamily="18" charset="0"/>
              </a:rPr>
              <a:t/>
            </a:r>
            <a:br>
              <a:rPr lang="en-IN" dirty="0">
                <a:solidFill>
                  <a:srgbClr val="FFFF00"/>
                </a:solidFill>
                <a:latin typeface="Times New Roman" panose="02020603050405020304" pitchFamily="18" charset="0"/>
                <a:ea typeface="Times New Roman" panose="02020603050405020304" pitchFamily="18" charset="0"/>
              </a:rPr>
            </a:br>
            <a:endParaRPr lang="en-IN" dirty="0">
              <a:solidFill>
                <a:srgbClr val="FFFF00"/>
              </a:solidFill>
            </a:endParaRPr>
          </a:p>
        </p:txBody>
      </p:sp>
      <p:sp>
        <p:nvSpPr>
          <p:cNvPr id="4" name="Rectangle 3"/>
          <p:cNvSpPr/>
          <p:nvPr/>
        </p:nvSpPr>
        <p:spPr>
          <a:xfrm>
            <a:off x="188259" y="1129553"/>
            <a:ext cx="11739282" cy="5324535"/>
          </a:xfrm>
          <a:prstGeom prst="rect">
            <a:avLst/>
          </a:prstGeom>
        </p:spPr>
        <p:txBody>
          <a:bodyPr wrap="square">
            <a:spAutoFit/>
          </a:bodyPr>
          <a:lstStyle/>
          <a:p>
            <a:pPr algn="just">
              <a:spcBef>
                <a:spcPts val="600"/>
              </a:spcBef>
              <a:spcAft>
                <a:spcPts val="600"/>
              </a:spcAft>
            </a:pPr>
            <a:r>
              <a:rPr lang="en-IN" b="1" dirty="0" smtClean="0">
                <a:solidFill>
                  <a:srgbClr val="66FFCC"/>
                </a:solidFill>
                <a:latin typeface="Times New Roman" panose="02020603050405020304" pitchFamily="18" charset="0"/>
                <a:ea typeface="Times New Roman" panose="02020603050405020304" pitchFamily="18" charset="0"/>
              </a:rPr>
              <a:t>In </a:t>
            </a:r>
            <a:r>
              <a:rPr lang="en-IN" b="1" dirty="0">
                <a:solidFill>
                  <a:srgbClr val="66FFCC"/>
                </a:solidFill>
                <a:latin typeface="Times New Roman" panose="02020603050405020304" pitchFamily="18" charset="0"/>
                <a:ea typeface="Times New Roman" panose="02020603050405020304" pitchFamily="18" charset="0"/>
              </a:rPr>
              <a:t>computational learning theory, probably approximately correct (PAC) learning is a framework for mathematical analysis of machine learning.</a:t>
            </a:r>
          </a:p>
          <a:p>
            <a:pPr algn="just">
              <a:spcBef>
                <a:spcPts val="600"/>
              </a:spcBef>
              <a:spcAft>
                <a:spcPts val="600"/>
              </a:spcAft>
            </a:pPr>
            <a:r>
              <a:rPr lang="en-IN" b="1" dirty="0">
                <a:solidFill>
                  <a:srgbClr val="66FFCC"/>
                </a:solidFill>
                <a:latin typeface="Times New Roman" panose="02020603050405020304" pitchFamily="18" charset="0"/>
                <a:ea typeface="Times New Roman" panose="02020603050405020304" pitchFamily="18" charset="0"/>
              </a:rPr>
              <a:t>It was proposed in 1984 by Leslie Valiant. </a:t>
            </a:r>
          </a:p>
          <a:p>
            <a:pPr algn="just">
              <a:spcBef>
                <a:spcPts val="600"/>
              </a:spcBef>
              <a:spcAft>
                <a:spcPts val="600"/>
              </a:spcAft>
            </a:pPr>
            <a:r>
              <a:rPr lang="en-IN" b="1" dirty="0">
                <a:solidFill>
                  <a:srgbClr val="66FFCC"/>
                </a:solidFill>
                <a:latin typeface="Times New Roman" panose="02020603050405020304" pitchFamily="18" charset="0"/>
                <a:ea typeface="Times New Roman" panose="02020603050405020304" pitchFamily="18" charset="0"/>
              </a:rPr>
              <a:t>In this framework, the learner receives samples and must select a generalization function (called the </a:t>
            </a:r>
            <a:r>
              <a:rPr lang="en-IN" b="1" i="1" dirty="0">
                <a:solidFill>
                  <a:srgbClr val="66FFCC"/>
                </a:solidFill>
                <a:latin typeface="Times New Roman" panose="02020603050405020304" pitchFamily="18" charset="0"/>
                <a:ea typeface="Times New Roman" panose="02020603050405020304" pitchFamily="18" charset="0"/>
              </a:rPr>
              <a:t>hypothesis</a:t>
            </a:r>
            <a:r>
              <a:rPr lang="en-IN" b="1" dirty="0">
                <a:solidFill>
                  <a:srgbClr val="66FFCC"/>
                </a:solidFill>
                <a:latin typeface="Times New Roman" panose="02020603050405020304" pitchFamily="18" charset="0"/>
                <a:ea typeface="Times New Roman" panose="02020603050405020304" pitchFamily="18" charset="0"/>
              </a:rPr>
              <a:t>) from a certain class of possible functions. </a:t>
            </a:r>
            <a:endParaRPr lang="en-IN" b="1" dirty="0" smtClean="0">
              <a:solidFill>
                <a:srgbClr val="66FFCC"/>
              </a:solidFill>
              <a:latin typeface="Times New Roman" panose="02020603050405020304" pitchFamily="18" charset="0"/>
              <a:ea typeface="Times New Roman" panose="02020603050405020304" pitchFamily="18" charset="0"/>
            </a:endParaRPr>
          </a:p>
          <a:p>
            <a:pPr algn="just">
              <a:spcBef>
                <a:spcPts val="600"/>
              </a:spcBef>
              <a:spcAft>
                <a:spcPts val="600"/>
              </a:spcAft>
            </a:pPr>
            <a:r>
              <a:rPr lang="en-IN" b="1" dirty="0">
                <a:solidFill>
                  <a:srgbClr val="66FFCC"/>
                </a:solidFill>
                <a:latin typeface="Times New Roman" panose="02020603050405020304" pitchFamily="18" charset="0"/>
                <a:ea typeface="Times New Roman" panose="02020603050405020304" pitchFamily="18" charset="0"/>
              </a:rPr>
              <a:t>The goal is that, with high probability (the "probably" part), the selected function will have low generalization error (the "approximately correct" part). </a:t>
            </a:r>
          </a:p>
          <a:p>
            <a:pPr algn="just">
              <a:spcBef>
                <a:spcPts val="600"/>
              </a:spcBef>
              <a:spcAft>
                <a:spcPts val="600"/>
              </a:spcAft>
            </a:pPr>
            <a:r>
              <a:rPr lang="en-IN" b="1" dirty="0">
                <a:solidFill>
                  <a:srgbClr val="66FFCC"/>
                </a:solidFill>
                <a:latin typeface="Times New Roman" panose="02020603050405020304" pitchFamily="18" charset="0"/>
                <a:ea typeface="Times New Roman" panose="02020603050405020304" pitchFamily="18" charset="0"/>
              </a:rPr>
              <a:t>The learner must be able to learn the concept given any arbitrary approximation ratio, probability of success, or distribution of the samples.</a:t>
            </a:r>
          </a:p>
          <a:p>
            <a:pPr algn="just">
              <a:spcBef>
                <a:spcPts val="600"/>
              </a:spcBef>
              <a:spcAft>
                <a:spcPts val="600"/>
              </a:spcAft>
            </a:pPr>
            <a:r>
              <a:rPr lang="en-IN" b="1" dirty="0">
                <a:solidFill>
                  <a:srgbClr val="66FFCC"/>
                </a:solidFill>
                <a:latin typeface="Times New Roman" panose="02020603050405020304" pitchFamily="18" charset="0"/>
                <a:ea typeface="Times New Roman" panose="02020603050405020304" pitchFamily="18" charset="0"/>
              </a:rPr>
              <a:t>The model was later extended to treat noise (misclassified samples).</a:t>
            </a:r>
          </a:p>
          <a:p>
            <a:pPr algn="just">
              <a:spcBef>
                <a:spcPts val="600"/>
              </a:spcBef>
              <a:spcAft>
                <a:spcPts val="600"/>
              </a:spcAft>
            </a:pPr>
            <a:r>
              <a:rPr lang="en-IN" b="1" dirty="0">
                <a:solidFill>
                  <a:srgbClr val="66FFCC"/>
                </a:solidFill>
                <a:latin typeface="Times New Roman" panose="02020603050405020304" pitchFamily="18" charset="0"/>
                <a:ea typeface="Times New Roman" panose="02020603050405020304" pitchFamily="18" charset="0"/>
              </a:rPr>
              <a:t>An important innovation of the PAC framework is the introduction of computational complexity theory concepts to machine learning. In particular, the learner is expected to find efficient functions (time and space requirements bounded to a polynomial of the example size), and the learner itself must implement an efficient procedure (requiring an example count bounded to a polynomial of the concept size, modified by the approximation and likelihood bounds).</a:t>
            </a:r>
          </a:p>
          <a:p>
            <a:pPr algn="just">
              <a:spcBef>
                <a:spcPts val="600"/>
              </a:spcBef>
              <a:spcAft>
                <a:spcPts val="600"/>
              </a:spcAft>
            </a:pP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08643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prstClr val="black"/>
              <a:schemeClr val="accent1">
                <a:lumMod val="75000"/>
                <a:tint val="45000"/>
                <a:satMod val="400000"/>
              </a:schemeClr>
            </a:duotone>
            <a:lum bright="-20000" contrast="40000"/>
          </a:blip>
          <a:stretch>
            <a:fillRect/>
          </a:stretch>
        </p:blipFill>
        <p:spPr>
          <a:xfrm>
            <a:off x="364995" y="1479176"/>
            <a:ext cx="11462010" cy="3899648"/>
          </a:xfrm>
          <a:prstGeom prst="rect">
            <a:avLst/>
          </a:prstGeom>
        </p:spPr>
      </p:pic>
    </p:spTree>
    <p:extLst>
      <p:ext uri="{BB962C8B-B14F-4D97-AF65-F5344CB8AC3E}">
        <p14:creationId xmlns:p14="http://schemas.microsoft.com/office/powerpoint/2010/main" val="12769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1">
                <a:lumMod val="75000"/>
                <a:tint val="45000"/>
                <a:satMod val="400000"/>
              </a:schemeClr>
            </a:duotone>
            <a:lum bright="-20000" contrast="40000"/>
          </a:blip>
          <a:stretch>
            <a:fillRect/>
          </a:stretch>
        </p:blipFill>
        <p:spPr>
          <a:xfrm>
            <a:off x="927848" y="1382030"/>
            <a:ext cx="10408023" cy="5043484"/>
          </a:xfrm>
          <a:prstGeom prst="rect">
            <a:avLst/>
          </a:prstGeom>
        </p:spPr>
      </p:pic>
    </p:spTree>
    <p:extLst>
      <p:ext uri="{BB962C8B-B14F-4D97-AF65-F5344CB8AC3E}">
        <p14:creationId xmlns:p14="http://schemas.microsoft.com/office/powerpoint/2010/main" val="1278220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1">
                <a:lumMod val="60000"/>
                <a:lumOff val="40000"/>
                <a:tint val="45000"/>
                <a:satMod val="400000"/>
              </a:schemeClr>
            </a:duotone>
          </a:blip>
          <a:stretch>
            <a:fillRect/>
          </a:stretch>
        </p:blipFill>
        <p:spPr>
          <a:xfrm>
            <a:off x="508531" y="1170236"/>
            <a:ext cx="11174937" cy="4517528"/>
          </a:xfrm>
          <a:prstGeom prst="rect">
            <a:avLst/>
          </a:prstGeom>
        </p:spPr>
      </p:pic>
    </p:spTree>
    <p:extLst>
      <p:ext uri="{BB962C8B-B14F-4D97-AF65-F5344CB8AC3E}">
        <p14:creationId xmlns:p14="http://schemas.microsoft.com/office/powerpoint/2010/main" val="3644776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1636" y="1492624"/>
            <a:ext cx="9856694" cy="4755775"/>
          </a:xfrm>
        </p:spPr>
        <p:txBody>
          <a:bodyPr/>
          <a:lstStyle/>
          <a:p>
            <a:pPr marL="0" indent="0" algn="just">
              <a:buNone/>
            </a:pPr>
            <a:r>
              <a:rPr lang="en-IN" b="1" dirty="0" smtClean="0"/>
              <a:t>In a population with 200 people, 80 persons have throat pain and 60 persons have COVID infection. 40 COVID patients have throat pain. What is the probability that a person with throat pain have COVID.? </a:t>
            </a:r>
          </a:p>
          <a:p>
            <a:pPr marL="0" indent="0" algn="ctr">
              <a:buNone/>
            </a:pPr>
            <a:r>
              <a:rPr lang="en-IN" b="1" dirty="0"/>
              <a:t> </a:t>
            </a:r>
            <a:endParaRPr lang="en-IN" b="1" dirty="0" smtClean="0"/>
          </a:p>
          <a:p>
            <a:pPr marL="0" indent="0" algn="ctr">
              <a:buNone/>
            </a:pPr>
            <a:r>
              <a:rPr lang="en-IN" b="1" dirty="0" smtClean="0"/>
              <a:t> P(H/X)= P(X/H) P(H) / P(X)</a:t>
            </a:r>
          </a:p>
          <a:p>
            <a:pPr marL="0" indent="0" algn="ctr">
              <a:buNone/>
            </a:pPr>
            <a:r>
              <a:rPr lang="en-IN" b="1" dirty="0"/>
              <a:t> </a:t>
            </a:r>
            <a:r>
              <a:rPr lang="en-IN" b="1" dirty="0" smtClean="0"/>
              <a:t>             = (40/60)* (60/200) / (80/200)</a:t>
            </a:r>
          </a:p>
          <a:p>
            <a:pPr marL="0" indent="0" algn="ctr">
              <a:buNone/>
            </a:pPr>
            <a:r>
              <a:rPr lang="en-IN" b="1" dirty="0" smtClean="0"/>
              <a:t>=0.66*0.3/0.4</a:t>
            </a:r>
          </a:p>
          <a:p>
            <a:pPr marL="0" indent="0" algn="ctr">
              <a:buNone/>
            </a:pPr>
            <a:r>
              <a:rPr lang="en-IN" b="1" dirty="0" smtClean="0"/>
              <a:t>= 0.495</a:t>
            </a:r>
          </a:p>
          <a:p>
            <a:pPr marL="0" indent="0" algn="ctr">
              <a:buNone/>
            </a:pPr>
            <a:endParaRPr lang="en-IN" b="1" dirty="0" smtClean="0"/>
          </a:p>
          <a:p>
            <a:pPr marL="0" indent="0" algn="ctr">
              <a:buNone/>
            </a:pPr>
            <a:endParaRPr lang="en-IN" b="1" dirty="0" smtClean="0"/>
          </a:p>
        </p:txBody>
      </p:sp>
    </p:spTree>
    <p:extLst>
      <p:ext uri="{BB962C8B-B14F-4D97-AF65-F5344CB8AC3E}">
        <p14:creationId xmlns:p14="http://schemas.microsoft.com/office/powerpoint/2010/main" val="3921742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95" y="452718"/>
            <a:ext cx="11591779" cy="1094728"/>
          </a:xfrm>
        </p:spPr>
        <p:txBody>
          <a:bodyPr/>
          <a:lstStyle/>
          <a:p>
            <a:r>
              <a:rPr lang="en-IN" b="1" dirty="0">
                <a:solidFill>
                  <a:schemeClr val="bg1"/>
                </a:solidFill>
                <a:latin typeface="Times New Roman" panose="02020603050405020304" pitchFamily="18" charset="0"/>
                <a:cs typeface="Times New Roman" panose="02020603050405020304" pitchFamily="18" charset="0"/>
              </a:rPr>
              <a:t>Minimum </a:t>
            </a:r>
            <a:r>
              <a:rPr lang="en-IN" b="1" dirty="0" smtClean="0">
                <a:solidFill>
                  <a:schemeClr val="bg1"/>
                </a:solidFill>
                <a:latin typeface="Times New Roman" panose="02020603050405020304" pitchFamily="18" charset="0"/>
                <a:cs typeface="Times New Roman" panose="02020603050405020304" pitchFamily="18" charset="0"/>
              </a:rPr>
              <a:t>Description Length</a:t>
            </a:r>
            <a:r>
              <a:rPr lang="en-IN" dirty="0">
                <a:solidFill>
                  <a:schemeClr val="bg1"/>
                </a:solidFill>
                <a:latin typeface="Times New Roman" panose="02020603050405020304" pitchFamily="18" charset="0"/>
                <a:cs typeface="Times New Roman" panose="02020603050405020304" pitchFamily="18" charset="0"/>
              </a:rPr>
              <a:t> (</a:t>
            </a:r>
            <a:r>
              <a:rPr lang="en-IN" b="1" dirty="0">
                <a:solidFill>
                  <a:schemeClr val="bg1"/>
                </a:solidFill>
                <a:latin typeface="Times New Roman" panose="02020603050405020304" pitchFamily="18" charset="0"/>
                <a:cs typeface="Times New Roman" panose="02020603050405020304" pitchFamily="18" charset="0"/>
              </a:rPr>
              <a:t>MDL</a:t>
            </a:r>
            <a:r>
              <a:rPr lang="en-IN" dirty="0" smtClean="0">
                <a:solidFill>
                  <a:schemeClr val="bg1"/>
                </a:solidFill>
                <a:latin typeface="Times New Roman" panose="02020603050405020304" pitchFamily="18" charset="0"/>
                <a:cs typeface="Times New Roman" panose="02020603050405020304" pitchFamily="18" charset="0"/>
              </a:rPr>
              <a:t>) </a:t>
            </a:r>
            <a:r>
              <a:rPr lang="en-IN" b="1" dirty="0" smtClean="0">
                <a:solidFill>
                  <a:schemeClr val="bg1"/>
                </a:solidFill>
                <a:latin typeface="Times New Roman" panose="02020603050405020304" pitchFamily="18" charset="0"/>
                <a:cs typeface="Times New Roman" panose="02020603050405020304" pitchFamily="18" charset="0"/>
              </a:rPr>
              <a:t>Principle</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2052918"/>
            <a:ext cx="9748464" cy="4374776"/>
          </a:xfrm>
        </p:spPr>
        <p:txBody>
          <a:bodyPr>
            <a:normAutofit/>
          </a:bodyPr>
          <a:lstStyle/>
          <a:p>
            <a:pPr algn="just"/>
            <a:r>
              <a:rPr lang="en-IN" sz="2400" b="1" dirty="0">
                <a:solidFill>
                  <a:schemeClr val="bg1"/>
                </a:solidFill>
                <a:latin typeface="Times New Roman" panose="02020603050405020304" pitchFamily="18" charset="0"/>
                <a:cs typeface="Times New Roman" panose="02020603050405020304" pitchFamily="18" charset="0"/>
              </a:rPr>
              <a:t>Minimum description length</a:t>
            </a:r>
            <a:r>
              <a:rPr lang="en-IN" sz="2400"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latin typeface="Times New Roman" panose="02020603050405020304" pitchFamily="18" charset="0"/>
                <a:cs typeface="Times New Roman" panose="02020603050405020304" pitchFamily="18" charset="0"/>
              </a:rPr>
              <a:t>MDL</a:t>
            </a:r>
            <a:r>
              <a:rPr lang="en-IN" sz="2400" dirty="0">
                <a:solidFill>
                  <a:schemeClr val="bg1"/>
                </a:solidFill>
                <a:latin typeface="Times New Roman" panose="02020603050405020304" pitchFamily="18" charset="0"/>
                <a:cs typeface="Times New Roman" panose="02020603050405020304" pitchFamily="18" charset="0"/>
              </a:rPr>
              <a:t>) is a model selection principle where the shortest description of the data is the best model. MDL methods learn through a data compression perspective and are sometimes described as mathematical applications of Occam's razor. The MDL principle can be extended to other forms of inductive inference and learning, for example to estimation and sequential prediction, without explicitly identifying a single model of the data.</a:t>
            </a:r>
          </a:p>
          <a:p>
            <a:pPr algn="just"/>
            <a:r>
              <a:rPr lang="en-IN" sz="2400" dirty="0">
                <a:solidFill>
                  <a:schemeClr val="bg1"/>
                </a:solidFill>
                <a:latin typeface="Times New Roman" panose="02020603050405020304" pitchFamily="18" charset="0"/>
                <a:cs typeface="Times New Roman" panose="02020603050405020304" pitchFamily="18" charset="0"/>
              </a:rPr>
              <a:t>MDL has its origins mostly in information theory and has been further developed within the general fields of statistics, theoretical computer science and machine learning, and more narrowly computational learning theory.</a:t>
            </a:r>
          </a:p>
          <a:p>
            <a:pPr marL="0" indent="0" algn="just">
              <a:buNone/>
            </a:pPr>
            <a:endParaRPr lang="en-IN" dirty="0"/>
          </a:p>
        </p:txBody>
      </p:sp>
    </p:spTree>
    <p:extLst>
      <p:ext uri="{BB962C8B-B14F-4D97-AF65-F5344CB8AC3E}">
        <p14:creationId xmlns:p14="http://schemas.microsoft.com/office/powerpoint/2010/main" val="361098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9F8F87-FC24-48FF-B3D1-BAD86A3D3373}"/>
              </a:ext>
            </a:extLst>
          </p:cNvPr>
          <p:cNvSpPr>
            <a:spLocks noGrp="1"/>
          </p:cNvSpPr>
          <p:nvPr>
            <p:ph type="title"/>
          </p:nvPr>
        </p:nvSpPr>
        <p:spPr>
          <a:xfrm>
            <a:off x="-484093" y="156054"/>
            <a:ext cx="13097434" cy="798687"/>
          </a:xfrm>
        </p:spPr>
        <p:txBody>
          <a:bodyPr/>
          <a:lstStyle/>
          <a:p>
            <a:pPr algn="ctr"/>
            <a:r>
              <a:rPr lang="en-IN" sz="3600" b="1" dirty="0" smtClean="0">
                <a:solidFill>
                  <a:srgbClr val="FFFF00"/>
                </a:solidFill>
                <a:effectLst/>
                <a:latin typeface="Helvetica Neue"/>
              </a:rPr>
              <a:t>Common Classes of Problems in Machine Learning (ML)</a:t>
            </a:r>
            <a:endParaRPr lang="en-IN" sz="3600" dirty="0"/>
          </a:p>
        </p:txBody>
      </p:sp>
      <p:sp>
        <p:nvSpPr>
          <p:cNvPr id="3" name="Content Placeholder 2">
            <a:extLst>
              <a:ext uri="{FF2B5EF4-FFF2-40B4-BE49-F238E27FC236}">
                <a16:creationId xmlns:a16="http://schemas.microsoft.com/office/drawing/2014/main" xmlns="" id="{19A1AA94-BB69-4206-9B59-79B7C85FC371}"/>
              </a:ext>
            </a:extLst>
          </p:cNvPr>
          <p:cNvSpPr>
            <a:spLocks noGrp="1"/>
          </p:cNvSpPr>
          <p:nvPr>
            <p:ph idx="1"/>
          </p:nvPr>
        </p:nvSpPr>
        <p:spPr>
          <a:xfrm>
            <a:off x="295421" y="1125415"/>
            <a:ext cx="11718387" cy="5603423"/>
          </a:xfrm>
        </p:spPr>
        <p:txBody>
          <a:bodyPr>
            <a:normAutofit lnSpcReduction="10000"/>
          </a:bodyPr>
          <a:lstStyle/>
          <a:p>
            <a:pPr marL="0" indent="0" algn="l" fontAlgn="base">
              <a:buNone/>
            </a:pPr>
            <a:r>
              <a:rPr lang="en-IN" b="1" dirty="0">
                <a:solidFill>
                  <a:srgbClr val="CC3300"/>
                </a:solidFill>
                <a:effectLst/>
                <a:latin typeface="Helvetica Neue"/>
              </a:rPr>
              <a:t>There are common classes of problem in Machine Learning. The problem classes below are archetypes for most of the problems we refer to when we are </a:t>
            </a:r>
            <a:r>
              <a:rPr lang="en-IN" b="1" i="1" dirty="0">
                <a:solidFill>
                  <a:srgbClr val="CC3300"/>
                </a:solidFill>
                <a:effectLst/>
                <a:latin typeface="Helvetica Neue"/>
              </a:rPr>
              <a:t>doing</a:t>
            </a:r>
            <a:r>
              <a:rPr lang="en-IN" b="1" dirty="0">
                <a:solidFill>
                  <a:srgbClr val="CC3300"/>
                </a:solidFill>
                <a:effectLst/>
                <a:latin typeface="Helvetica Neue"/>
              </a:rPr>
              <a:t> Machine Learning.</a:t>
            </a:r>
          </a:p>
          <a:p>
            <a:pPr algn="just" fontAlgn="base">
              <a:buFont typeface="Arial" panose="020B0604020202020204" pitchFamily="34" charset="0"/>
              <a:buChar char="•"/>
            </a:pPr>
            <a:r>
              <a:rPr lang="en-IN" b="1" i="0" dirty="0">
                <a:solidFill>
                  <a:srgbClr val="009999"/>
                </a:solidFill>
                <a:effectLst/>
                <a:latin typeface="Helvetica Neue"/>
              </a:rPr>
              <a:t>Classification</a:t>
            </a:r>
            <a:r>
              <a:rPr lang="en-IN" b="0" i="0" dirty="0">
                <a:solidFill>
                  <a:srgbClr val="009999"/>
                </a:solidFill>
                <a:effectLst/>
                <a:latin typeface="Helvetica Neue"/>
              </a:rPr>
              <a:t>:</a:t>
            </a:r>
            <a:r>
              <a:rPr lang="en-IN" b="0" i="0" dirty="0">
                <a:solidFill>
                  <a:srgbClr val="67E222"/>
                </a:solidFill>
                <a:effectLst/>
                <a:latin typeface="Helvetica Neue"/>
              </a:rPr>
              <a:t> Data is labelled meaning it is assigned a class, for example spam/non-spam or fraud/non-fraud. The decision being modelled is to assign labels to new unlabelled pieces of data. This can be thought of as a discrimination problem, modelling the differences or similarities between groups.</a:t>
            </a:r>
          </a:p>
          <a:p>
            <a:pPr algn="just" fontAlgn="base">
              <a:buFont typeface="Arial" panose="020B0604020202020204" pitchFamily="34" charset="0"/>
              <a:buChar char="•"/>
            </a:pPr>
            <a:r>
              <a:rPr lang="en-IN" b="1" i="0" dirty="0">
                <a:solidFill>
                  <a:srgbClr val="009999"/>
                </a:solidFill>
                <a:effectLst/>
                <a:latin typeface="Helvetica Neue"/>
              </a:rPr>
              <a:t>Regression</a:t>
            </a:r>
            <a:r>
              <a:rPr lang="en-IN" b="0" i="0" dirty="0">
                <a:solidFill>
                  <a:srgbClr val="009999"/>
                </a:solidFill>
                <a:effectLst/>
                <a:latin typeface="Helvetica Neue"/>
              </a:rPr>
              <a:t>: </a:t>
            </a:r>
            <a:r>
              <a:rPr lang="en-IN" b="0" i="0" dirty="0">
                <a:solidFill>
                  <a:srgbClr val="67E222"/>
                </a:solidFill>
                <a:effectLst/>
                <a:latin typeface="Helvetica Neue"/>
              </a:rPr>
              <a:t>Data is labelled with a real value (think floating point) rather then a label. Examples that are easy to understand are time series data like the price of a stock over time, The decision being modelled is what value to predict for new unpredicted data.</a:t>
            </a:r>
          </a:p>
          <a:p>
            <a:pPr algn="just" fontAlgn="base">
              <a:buFont typeface="Arial" panose="020B0604020202020204" pitchFamily="34" charset="0"/>
              <a:buChar char="•"/>
            </a:pPr>
            <a:r>
              <a:rPr lang="en-IN" b="1" i="0" dirty="0">
                <a:solidFill>
                  <a:srgbClr val="009999"/>
                </a:solidFill>
                <a:effectLst/>
                <a:latin typeface="Helvetica Neue"/>
              </a:rPr>
              <a:t>Clustering</a:t>
            </a:r>
            <a:r>
              <a:rPr lang="en-IN" b="0" i="0" dirty="0">
                <a:solidFill>
                  <a:srgbClr val="009999"/>
                </a:solidFill>
                <a:effectLst/>
                <a:latin typeface="Helvetica Neue"/>
              </a:rPr>
              <a:t>: </a:t>
            </a:r>
            <a:r>
              <a:rPr lang="en-IN" b="0" i="0" dirty="0">
                <a:solidFill>
                  <a:srgbClr val="67E222"/>
                </a:solidFill>
                <a:effectLst/>
                <a:latin typeface="Helvetica Neue"/>
              </a:rPr>
              <a:t>Data is not labelled, but can be divided into groups based on similarity and other measures of natural structure in the data. An example from the above list would be organising pictures by faces without names, where the human user has to assign names to groups, like iPhoto on the Mac.</a:t>
            </a:r>
          </a:p>
          <a:p>
            <a:pPr algn="just" fontAlgn="base">
              <a:buFont typeface="Arial" panose="020B0604020202020204" pitchFamily="34" charset="0"/>
              <a:buChar char="•"/>
            </a:pPr>
            <a:r>
              <a:rPr lang="en-IN" b="1" i="0" dirty="0">
                <a:solidFill>
                  <a:srgbClr val="009999"/>
                </a:solidFill>
                <a:effectLst/>
                <a:latin typeface="Helvetica Neue"/>
              </a:rPr>
              <a:t>Rule Extraction</a:t>
            </a:r>
            <a:r>
              <a:rPr lang="en-IN" b="0" i="0" dirty="0">
                <a:solidFill>
                  <a:srgbClr val="009999"/>
                </a:solidFill>
                <a:effectLst/>
                <a:latin typeface="Helvetica Neue"/>
              </a:rPr>
              <a:t>: </a:t>
            </a:r>
            <a:r>
              <a:rPr lang="en-IN" b="0" i="0" dirty="0">
                <a:solidFill>
                  <a:srgbClr val="67E222"/>
                </a:solidFill>
                <a:effectLst/>
                <a:latin typeface="Helvetica Neue"/>
              </a:rPr>
              <a:t>Data is used as the basis for the extraction of propositional rules (antecedent/consequent like </a:t>
            </a:r>
            <a:r>
              <a:rPr lang="en-IN" b="0" i="1" dirty="0">
                <a:solidFill>
                  <a:srgbClr val="67E222"/>
                </a:solidFill>
                <a:effectLst/>
                <a:latin typeface="Helvetica Neue"/>
              </a:rPr>
              <a:t>if-then</a:t>
            </a:r>
            <a:r>
              <a:rPr lang="en-IN" b="0" i="0" dirty="0">
                <a:solidFill>
                  <a:srgbClr val="67E222"/>
                </a:solidFill>
                <a:effectLst/>
                <a:latin typeface="Helvetica Neue"/>
              </a:rPr>
              <a:t>). Such rules may, but are typically not directed, meaning that the methods discover statistically supportable relationships between attributes in the data, not necessarily involving something that is being predicted. </a:t>
            </a:r>
          </a:p>
          <a:p>
            <a:endParaRPr lang="en-IN" dirty="0"/>
          </a:p>
        </p:txBody>
      </p:sp>
    </p:spTree>
    <p:extLst>
      <p:ext uri="{BB962C8B-B14F-4D97-AF65-F5344CB8AC3E}">
        <p14:creationId xmlns:p14="http://schemas.microsoft.com/office/powerpoint/2010/main" val="1314904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DD007D-B7D2-4639-A877-CE188FEA6F34}"/>
              </a:ext>
            </a:extLst>
          </p:cNvPr>
          <p:cNvSpPr>
            <a:spLocks noGrp="1"/>
          </p:cNvSpPr>
          <p:nvPr>
            <p:ph type="title"/>
          </p:nvPr>
        </p:nvSpPr>
        <p:spPr>
          <a:xfrm>
            <a:off x="1196977" y="399709"/>
            <a:ext cx="8852876" cy="1389334"/>
          </a:xfrm>
        </p:spPr>
        <p:txBody>
          <a:bodyPr/>
          <a:lstStyle/>
          <a:p>
            <a:r>
              <a:rPr lang="en-IN" b="1" i="1" dirty="0">
                <a:solidFill>
                  <a:srgbClr val="67E222"/>
                </a:solidFill>
              </a:rPr>
              <a:t>References</a:t>
            </a:r>
          </a:p>
        </p:txBody>
      </p:sp>
      <p:sp>
        <p:nvSpPr>
          <p:cNvPr id="3" name="Content Placeholder 2">
            <a:extLst>
              <a:ext uri="{FF2B5EF4-FFF2-40B4-BE49-F238E27FC236}">
                <a16:creationId xmlns:a16="http://schemas.microsoft.com/office/drawing/2014/main" xmlns="" id="{BC58C266-DB43-4960-A986-70A3D56CCFCB}"/>
              </a:ext>
            </a:extLst>
          </p:cNvPr>
          <p:cNvSpPr>
            <a:spLocks noGrp="1"/>
          </p:cNvSpPr>
          <p:nvPr>
            <p:ph idx="1"/>
          </p:nvPr>
        </p:nvSpPr>
        <p:spPr/>
        <p:txBody>
          <a:bodyPr>
            <a:normAutofit/>
          </a:bodyPr>
          <a:lstStyle/>
          <a:p>
            <a:pPr marL="0" indent="0" algn="just">
              <a:lnSpc>
                <a:spcPct val="150000"/>
              </a:lnSpc>
              <a:spcBef>
                <a:spcPts val="1200"/>
              </a:spcBef>
              <a:spcAft>
                <a:spcPts val="1200"/>
              </a:spcAft>
              <a:buClr>
                <a:srgbClr val="AD84C6"/>
              </a:buClr>
              <a:buNone/>
              <a:defRPr/>
            </a:pPr>
            <a:r>
              <a:rPr lang="en-IN" sz="2100" b="1" i="1" dirty="0" err="1">
                <a:solidFill>
                  <a:srgbClr val="000080"/>
                </a:solidFill>
                <a:latin typeface="Verdana" panose="020B0604030504040204" pitchFamily="34" charset="0"/>
              </a:rPr>
              <a:t>Ethem</a:t>
            </a:r>
            <a:r>
              <a:rPr lang="en-IN" sz="2100" b="1" i="1" dirty="0">
                <a:solidFill>
                  <a:srgbClr val="000080"/>
                </a:solidFill>
                <a:latin typeface="Verdana" panose="020B0604030504040204" pitchFamily="34" charset="0"/>
              </a:rPr>
              <a:t> </a:t>
            </a:r>
            <a:r>
              <a:rPr lang="en-IN" sz="2100" b="1" i="1" dirty="0" err="1">
                <a:solidFill>
                  <a:srgbClr val="000080"/>
                </a:solidFill>
                <a:latin typeface="Verdana" panose="020B0604030504040204" pitchFamily="34" charset="0"/>
              </a:rPr>
              <a:t>Alpaydin</a:t>
            </a:r>
            <a:r>
              <a:rPr lang="en-IN" sz="2100" b="1" i="1" dirty="0">
                <a:solidFill>
                  <a:srgbClr val="000080"/>
                </a:solidFill>
                <a:latin typeface="Verdana" panose="020B0604030504040204" pitchFamily="34" charset="0"/>
              </a:rPr>
              <a:t>, Introduction to Machine Learning , MIT Press, Prentice Hall of India, Third Edition 2014. 	</a:t>
            </a:r>
          </a:p>
          <a:p>
            <a:pPr marL="0" marR="0" lvl="0" indent="0" algn="just" defTabSz="457200" rtl="0" eaLnBrk="1" fontAlgn="auto" latinLnBrk="0" hangingPunct="1">
              <a:lnSpc>
                <a:spcPct val="150000"/>
              </a:lnSpc>
              <a:spcBef>
                <a:spcPts val="1200"/>
              </a:spcBef>
              <a:spcAft>
                <a:spcPts val="1200"/>
              </a:spcAft>
              <a:buClr>
                <a:srgbClr val="AD84C6"/>
              </a:buClr>
              <a:buSzPct val="80000"/>
              <a:buFont typeface="Wingdings 3" charset="2"/>
              <a:buNone/>
              <a:tabLst/>
              <a:defRPr/>
            </a:pPr>
            <a:r>
              <a:rPr kumimoji="0" lang="en-IN" altLang="en-US" sz="2000" b="1" i="1" u="none" strike="noStrike" kern="1200" cap="none" spc="0" normalizeH="0" baseline="0" noProof="0" dirty="0" smtClean="0">
                <a:ln>
                  <a:noFill/>
                </a:ln>
                <a:solidFill>
                  <a:srgbClr val="000080"/>
                </a:solidFill>
                <a:effectLst/>
                <a:uLnTx/>
                <a:uFillTx/>
                <a:latin typeface="Verdana" panose="020B0604030504040204" pitchFamily="34" charset="0"/>
                <a:ea typeface="+mj-ea"/>
                <a:cs typeface="+mj-cs"/>
              </a:rPr>
              <a:t>J-S </a:t>
            </a:r>
            <a:r>
              <a:rPr kumimoji="0" lang="en-IN" altLang="en-US" sz="2000" b="1" i="1" u="none" strike="noStrike" kern="1200" cap="none" spc="0" normalizeH="0" baseline="0" noProof="0" dirty="0">
                <a:ln>
                  <a:noFill/>
                </a:ln>
                <a:solidFill>
                  <a:srgbClr val="000080"/>
                </a:solidFill>
                <a:effectLst/>
                <a:uLnTx/>
                <a:uFillTx/>
                <a:latin typeface="Verdana" panose="020B0604030504040204" pitchFamily="34" charset="0"/>
                <a:ea typeface="+mj-ea"/>
                <a:cs typeface="+mj-cs"/>
              </a:rPr>
              <a:t>R Jang and C-T Sun, Neuro-Fuzzy and Soft Computing, Prentice Hall, 1997</a:t>
            </a:r>
          </a:p>
          <a:p>
            <a:pPr marL="0" marR="0" lvl="0" indent="0" algn="just" defTabSz="457200" rtl="0" eaLnBrk="1" fontAlgn="auto" latinLnBrk="0" hangingPunct="1">
              <a:lnSpc>
                <a:spcPct val="150000"/>
              </a:lnSpc>
              <a:spcBef>
                <a:spcPts val="1200"/>
              </a:spcBef>
              <a:spcAft>
                <a:spcPts val="1200"/>
              </a:spcAft>
              <a:buClr>
                <a:srgbClr val="AD84C6"/>
              </a:buClr>
              <a:buSzPct val="80000"/>
              <a:buFont typeface="Wingdings 3" charset="2"/>
              <a:buNone/>
              <a:tabLst/>
              <a:defRPr/>
            </a:pPr>
            <a:r>
              <a:rPr kumimoji="0" lang="en-US" altLang="en-US" sz="2000" b="1" i="1" u="none" strike="noStrike" kern="1200" cap="none" spc="0" normalizeH="0" baseline="0" noProof="0" dirty="0">
                <a:ln>
                  <a:noFill/>
                </a:ln>
                <a:solidFill>
                  <a:srgbClr val="000080"/>
                </a:solidFill>
                <a:effectLst/>
                <a:uLnTx/>
                <a:uFillTx/>
                <a:latin typeface="Verdana" panose="020B0604030504040204" pitchFamily="34" charset="0"/>
                <a:ea typeface="+mj-ea"/>
                <a:cs typeface="+mj-cs"/>
              </a:rPr>
              <a:t>S. </a:t>
            </a:r>
            <a:r>
              <a:rPr kumimoji="0" lang="en-US" altLang="en-US" sz="2000" b="1" i="1" u="none" strike="noStrike" kern="1200" cap="none" spc="0" normalizeH="0" baseline="0" noProof="0" dirty="0" err="1">
                <a:ln>
                  <a:noFill/>
                </a:ln>
                <a:solidFill>
                  <a:srgbClr val="000080"/>
                </a:solidFill>
                <a:effectLst/>
                <a:uLnTx/>
                <a:uFillTx/>
                <a:latin typeface="Verdana" panose="020B0604030504040204" pitchFamily="34" charset="0"/>
                <a:ea typeface="+mj-ea"/>
                <a:cs typeface="+mj-cs"/>
              </a:rPr>
              <a:t>Rajasekaran</a:t>
            </a:r>
            <a:r>
              <a:rPr kumimoji="0" lang="en-US" altLang="en-US" sz="2000" b="1" i="1" u="none" strike="noStrike" kern="1200" cap="none" spc="0" normalizeH="0" baseline="0" noProof="0" dirty="0">
                <a:ln>
                  <a:noFill/>
                </a:ln>
                <a:solidFill>
                  <a:srgbClr val="000080"/>
                </a:solidFill>
                <a:effectLst/>
                <a:uLnTx/>
                <a:uFillTx/>
                <a:latin typeface="Verdana" panose="020B0604030504040204" pitchFamily="34" charset="0"/>
                <a:ea typeface="+mj-ea"/>
                <a:cs typeface="+mj-cs"/>
              </a:rPr>
              <a:t> and G.A. </a:t>
            </a:r>
            <a:r>
              <a:rPr kumimoji="0" lang="en-US" altLang="en-US" sz="2000" b="1" i="1" u="none" strike="noStrike" kern="1200" cap="none" spc="0" normalizeH="0" baseline="0" noProof="0" dirty="0" err="1">
                <a:ln>
                  <a:noFill/>
                </a:ln>
                <a:solidFill>
                  <a:srgbClr val="000080"/>
                </a:solidFill>
                <a:effectLst/>
                <a:uLnTx/>
                <a:uFillTx/>
                <a:latin typeface="Verdana" panose="020B0604030504040204" pitchFamily="34" charset="0"/>
                <a:ea typeface="+mj-ea"/>
                <a:cs typeface="+mj-cs"/>
              </a:rPr>
              <a:t>Vijayalaksmi</a:t>
            </a:r>
            <a:r>
              <a:rPr kumimoji="0" lang="en-US" altLang="en-US" sz="2000" b="1" i="1" u="none" strike="noStrike" kern="1200" cap="none" spc="0" normalizeH="0" baseline="0" noProof="0" dirty="0">
                <a:ln>
                  <a:noFill/>
                </a:ln>
                <a:solidFill>
                  <a:srgbClr val="000080"/>
                </a:solidFill>
                <a:effectLst/>
                <a:uLnTx/>
                <a:uFillTx/>
                <a:latin typeface="Verdana" panose="020B0604030504040204" pitchFamily="34" charset="0"/>
                <a:ea typeface="+mj-ea"/>
                <a:cs typeface="+mj-cs"/>
              </a:rPr>
              <a:t> Pai ,Neural Network, Fuzzy Logic, and Genetic Algorithms - Synthesis and Applications, (2005), Prentice Hall.</a:t>
            </a:r>
            <a:endParaRPr kumimoji="0" lang="en-IN" altLang="en-US" sz="2000" b="1" i="0" u="none" strike="noStrike" kern="1200" cap="none" spc="0" normalizeH="0" baseline="0" noProof="0" dirty="0">
              <a:ln>
                <a:noFill/>
              </a:ln>
              <a:solidFill>
                <a:prstClr val="white"/>
              </a:solidFill>
              <a:effectLst/>
              <a:uLnTx/>
              <a:uFillTx/>
              <a:latin typeface="Century Gothic" panose="020B0502020202020204"/>
              <a:ea typeface="+mj-ea"/>
              <a:cs typeface="+mj-cs"/>
            </a:endParaRPr>
          </a:p>
          <a:p>
            <a:pPr marL="0" indent="0">
              <a:buNone/>
            </a:pPr>
            <a:endParaRPr lang="en-IN" dirty="0"/>
          </a:p>
        </p:txBody>
      </p:sp>
    </p:spTree>
    <p:extLst>
      <p:ext uri="{BB962C8B-B14F-4D97-AF65-F5344CB8AC3E}">
        <p14:creationId xmlns:p14="http://schemas.microsoft.com/office/powerpoint/2010/main" val="3063275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1050B-60AD-41DE-AACC-B99A14C55819}"/>
              </a:ext>
            </a:extLst>
          </p:cNvPr>
          <p:cNvSpPr>
            <a:spLocks noGrp="1"/>
          </p:cNvSpPr>
          <p:nvPr>
            <p:ph type="title"/>
          </p:nvPr>
        </p:nvSpPr>
        <p:spPr>
          <a:xfrm>
            <a:off x="94129" y="99750"/>
            <a:ext cx="11806518" cy="747416"/>
          </a:xfrm>
        </p:spPr>
        <p:txBody>
          <a:bodyPr/>
          <a:lstStyle/>
          <a:p>
            <a:pPr algn="ctr"/>
            <a:r>
              <a:rPr lang="en-IN" b="1" dirty="0">
                <a:solidFill>
                  <a:srgbClr val="FFFF00"/>
                </a:solidFill>
                <a:latin typeface="Times New Roman" panose="02020603050405020304" pitchFamily="18" charset="0"/>
                <a:cs typeface="Times New Roman" panose="02020603050405020304" pitchFamily="18" charset="0"/>
              </a:rPr>
              <a:t>Machine </a:t>
            </a:r>
            <a:r>
              <a:rPr lang="en-IN" b="1" dirty="0" smtClean="0">
                <a:solidFill>
                  <a:srgbClr val="FFFF00"/>
                </a:solidFill>
                <a:latin typeface="Times New Roman" panose="02020603050405020304" pitchFamily="18" charset="0"/>
                <a:cs typeface="Times New Roman" panose="02020603050405020304" pitchFamily="18" charset="0"/>
              </a:rPr>
              <a:t>Learning (Real world Problems)</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676C04B-B149-49ED-ABF3-5F26A2462796}"/>
              </a:ext>
            </a:extLst>
          </p:cNvPr>
          <p:cNvSpPr>
            <a:spLocks noGrp="1"/>
          </p:cNvSpPr>
          <p:nvPr>
            <p:ph idx="1"/>
          </p:nvPr>
        </p:nvSpPr>
        <p:spPr>
          <a:xfrm>
            <a:off x="422031" y="1138206"/>
            <a:ext cx="11338560" cy="5409030"/>
          </a:xfrm>
        </p:spPr>
        <p:txBody>
          <a:bodyPr>
            <a:normAutofit lnSpcReduction="10000"/>
          </a:bodyPr>
          <a:lstStyle/>
          <a:p>
            <a:pPr marL="0" indent="0">
              <a:buNone/>
            </a:pPr>
            <a:r>
              <a:rPr lang="en-IN" b="1" dirty="0">
                <a:solidFill>
                  <a:schemeClr val="tx1">
                    <a:lumMod val="95000"/>
                  </a:schemeClr>
                </a:solidFill>
                <a:effectLst/>
                <a:latin typeface="Helvetica Neue"/>
              </a:rPr>
              <a:t>Machine Learning </a:t>
            </a:r>
            <a:r>
              <a:rPr lang="en-IN" b="1" dirty="0" smtClean="0">
                <a:solidFill>
                  <a:schemeClr val="tx1">
                    <a:lumMod val="95000"/>
                  </a:schemeClr>
                </a:solidFill>
                <a:effectLst/>
                <a:latin typeface="Helvetica Neue"/>
              </a:rPr>
              <a:t>Problems (</a:t>
            </a:r>
            <a:r>
              <a:rPr lang="en-IN" b="1" dirty="0" smtClean="0">
                <a:solidFill>
                  <a:srgbClr val="3399FF"/>
                </a:solidFill>
                <a:effectLst/>
                <a:latin typeface="Helvetica Neue"/>
              </a:rPr>
              <a:t>Real world Problems</a:t>
            </a:r>
            <a:r>
              <a:rPr lang="en-IN" b="1" dirty="0" smtClean="0">
                <a:solidFill>
                  <a:schemeClr val="tx1">
                    <a:lumMod val="95000"/>
                  </a:schemeClr>
                </a:solidFill>
                <a:effectLst/>
                <a:latin typeface="Helvetica Neue"/>
              </a:rPr>
              <a:t>)</a:t>
            </a:r>
            <a:endParaRPr lang="en-IN" b="1" dirty="0">
              <a:solidFill>
                <a:schemeClr val="tx1">
                  <a:lumMod val="95000"/>
                </a:schemeClr>
              </a:solidFill>
              <a:effectLst/>
              <a:latin typeface="Helvetica Neue"/>
            </a:endParaRPr>
          </a:p>
          <a:p>
            <a:pPr algn="just" fontAlgn="base">
              <a:buFont typeface="Arial" panose="020B0604020202020204" pitchFamily="34" charset="0"/>
              <a:buChar char="•"/>
            </a:pPr>
            <a:r>
              <a:rPr lang="en-IN" b="1" i="0" dirty="0">
                <a:solidFill>
                  <a:srgbClr val="FFC000"/>
                </a:solidFill>
                <a:effectLst/>
                <a:latin typeface="Helvetica Neue"/>
              </a:rPr>
              <a:t>Spam Detection</a:t>
            </a:r>
            <a:r>
              <a:rPr lang="en-IN" b="0" i="0" dirty="0">
                <a:solidFill>
                  <a:srgbClr val="FFC000"/>
                </a:solidFill>
                <a:effectLst/>
                <a:latin typeface="Helvetica Neue"/>
              </a:rPr>
              <a:t>: </a:t>
            </a:r>
            <a:r>
              <a:rPr lang="en-IN" b="0" i="0" dirty="0">
                <a:solidFill>
                  <a:srgbClr val="67E222"/>
                </a:solidFill>
                <a:effectLst/>
                <a:latin typeface="Helvetica Neue"/>
              </a:rPr>
              <a:t>Given email in an inbox, identify those email messages that are spam and those that are not. Having a model of this problem would allow a program to leave non-spam emails in the inbox and move spam emails to a spam folder. </a:t>
            </a:r>
          </a:p>
          <a:p>
            <a:pPr algn="just" fontAlgn="base">
              <a:buFont typeface="Arial" panose="020B0604020202020204" pitchFamily="34" charset="0"/>
              <a:buChar char="•"/>
            </a:pPr>
            <a:r>
              <a:rPr lang="en-IN" b="1" dirty="0">
                <a:solidFill>
                  <a:srgbClr val="FFC000"/>
                </a:solidFill>
                <a:latin typeface="Helvetica Neue"/>
              </a:rPr>
              <a:t>Credit Card Fraud Detection</a:t>
            </a:r>
            <a:r>
              <a:rPr lang="en-IN" b="0" i="0" dirty="0">
                <a:solidFill>
                  <a:srgbClr val="FFC000"/>
                </a:solidFill>
                <a:effectLst/>
                <a:latin typeface="Helvetica Neue"/>
              </a:rPr>
              <a:t>: </a:t>
            </a:r>
            <a:r>
              <a:rPr lang="en-IN" b="0" i="0" dirty="0">
                <a:solidFill>
                  <a:srgbClr val="67E222"/>
                </a:solidFill>
                <a:effectLst/>
                <a:latin typeface="Helvetica Neue"/>
              </a:rPr>
              <a:t>Given credit card transactions for a customer in a month, identify those transactions that were made by the customer and those that were not. A program with a model of this decision could refund those transactions that were fraudulent.</a:t>
            </a:r>
          </a:p>
          <a:p>
            <a:pPr algn="just" fontAlgn="base">
              <a:buFont typeface="Arial" panose="020B0604020202020204" pitchFamily="34" charset="0"/>
              <a:buChar char="•"/>
            </a:pPr>
            <a:r>
              <a:rPr lang="en-IN" b="1" dirty="0">
                <a:solidFill>
                  <a:srgbClr val="FFC000"/>
                </a:solidFill>
                <a:latin typeface="Helvetica Neue"/>
              </a:rPr>
              <a:t>Digit Recognition: </a:t>
            </a:r>
            <a:r>
              <a:rPr lang="en-IN" b="0" i="0" dirty="0">
                <a:solidFill>
                  <a:srgbClr val="67E222"/>
                </a:solidFill>
                <a:effectLst/>
                <a:latin typeface="Helvetica Neue"/>
              </a:rPr>
              <a:t>Given a zip codes hand written on envelops, identify the digit for each hand written character. A model of this problem would allow a computer program to read and understand handwritten zip codes and sort envelops by geographic region.</a:t>
            </a:r>
          </a:p>
          <a:p>
            <a:pPr algn="just" fontAlgn="base">
              <a:buFont typeface="Arial" panose="020B0604020202020204" pitchFamily="34" charset="0"/>
              <a:buChar char="•"/>
            </a:pPr>
            <a:r>
              <a:rPr lang="en-IN" b="1" dirty="0">
                <a:solidFill>
                  <a:srgbClr val="FFC000"/>
                </a:solidFill>
                <a:latin typeface="Helvetica Neue"/>
              </a:rPr>
              <a:t>Speech Understanding: </a:t>
            </a:r>
            <a:r>
              <a:rPr lang="en-IN" b="0" i="0" dirty="0">
                <a:solidFill>
                  <a:srgbClr val="67E222"/>
                </a:solidFill>
                <a:effectLst/>
                <a:latin typeface="Helvetica Neue"/>
              </a:rPr>
              <a:t>Given an utterance from a user, identify the specific request made by the user. A model of this problem would allow a program to understand and make an attempt to fulfil that request. The iPhone with Siri has this capability.</a:t>
            </a:r>
          </a:p>
          <a:p>
            <a:pPr algn="just" fontAlgn="base">
              <a:buFont typeface="Arial" panose="020B0604020202020204" pitchFamily="34" charset="0"/>
              <a:buChar char="•"/>
            </a:pPr>
            <a:r>
              <a:rPr lang="en-IN" b="1" dirty="0">
                <a:solidFill>
                  <a:srgbClr val="FFC000"/>
                </a:solidFill>
                <a:latin typeface="Helvetica Neue"/>
              </a:rPr>
              <a:t>Face Detection: </a:t>
            </a:r>
            <a:r>
              <a:rPr lang="en-IN" b="0" i="0" dirty="0">
                <a:solidFill>
                  <a:srgbClr val="67E222"/>
                </a:solidFill>
                <a:effectLst/>
                <a:latin typeface="Helvetica Neue"/>
              </a:rPr>
              <a:t>Given a digital photo album of many hundreds of digital photographs, identify those photos that include a given person. A model of this decision process would allow a program to organize photos by person. Some cameras and software like iPhoto has this capability.</a:t>
            </a:r>
          </a:p>
          <a:p>
            <a:pPr marL="0" indent="0">
              <a:buNone/>
            </a:pPr>
            <a:endParaRPr lang="en-IN" dirty="0"/>
          </a:p>
        </p:txBody>
      </p:sp>
    </p:spTree>
    <p:extLst>
      <p:ext uri="{BB962C8B-B14F-4D97-AF65-F5344CB8AC3E}">
        <p14:creationId xmlns:p14="http://schemas.microsoft.com/office/powerpoint/2010/main" val="1735797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A6F4EA-C9D1-4568-87E3-790889D875B5}"/>
              </a:ext>
            </a:extLst>
          </p:cNvPr>
          <p:cNvSpPr>
            <a:spLocks noGrp="1"/>
          </p:cNvSpPr>
          <p:nvPr>
            <p:ph type="title"/>
          </p:nvPr>
        </p:nvSpPr>
        <p:spPr>
          <a:xfrm>
            <a:off x="1674055" y="186708"/>
            <a:ext cx="8404914" cy="532020"/>
          </a:xfrm>
        </p:spPr>
        <p:txBody>
          <a:bodyPr/>
          <a:lstStyle/>
          <a:p>
            <a:pPr algn="ctr"/>
            <a:r>
              <a:rPr lang="en-IN" b="1" dirty="0">
                <a:solidFill>
                  <a:srgbClr val="FFFF00"/>
                </a:solidFill>
                <a:effectLst/>
                <a:latin typeface="Helvetica Neue"/>
              </a:rPr>
              <a:t>Machine Learning Problems</a:t>
            </a:r>
            <a:br>
              <a:rPr lang="en-IN" b="1" dirty="0">
                <a:solidFill>
                  <a:srgbClr val="FFFF00"/>
                </a:solidFill>
                <a:effectLst/>
                <a:latin typeface="Helvetica Neue"/>
              </a:rPr>
            </a:br>
            <a:endParaRPr lang="en-IN" dirty="0">
              <a:solidFill>
                <a:srgbClr val="FFFF00"/>
              </a:solidFill>
            </a:endParaRPr>
          </a:p>
        </p:txBody>
      </p:sp>
      <p:sp>
        <p:nvSpPr>
          <p:cNvPr id="3" name="Content Placeholder 2">
            <a:extLst>
              <a:ext uri="{FF2B5EF4-FFF2-40B4-BE49-F238E27FC236}">
                <a16:creationId xmlns:a16="http://schemas.microsoft.com/office/drawing/2014/main" xmlns="" id="{7945A162-FC0C-42AE-BC1E-4EC222BE2E39}"/>
              </a:ext>
            </a:extLst>
          </p:cNvPr>
          <p:cNvSpPr>
            <a:spLocks noGrp="1"/>
          </p:cNvSpPr>
          <p:nvPr>
            <p:ph idx="1"/>
          </p:nvPr>
        </p:nvSpPr>
        <p:spPr>
          <a:xfrm>
            <a:off x="618565" y="1210235"/>
            <a:ext cx="10542494" cy="5392271"/>
          </a:xfrm>
        </p:spPr>
        <p:txBody>
          <a:bodyPr>
            <a:normAutofit fontScale="85000" lnSpcReduction="10000"/>
          </a:bodyPr>
          <a:lstStyle/>
          <a:p>
            <a:pPr algn="just" fontAlgn="base">
              <a:buFont typeface="Arial" panose="020B0604020202020204" pitchFamily="34" charset="0"/>
              <a:buChar char="•"/>
            </a:pPr>
            <a:r>
              <a:rPr lang="en-IN" b="1" i="0" dirty="0">
                <a:solidFill>
                  <a:srgbClr val="FFC000"/>
                </a:solidFill>
                <a:effectLst/>
                <a:latin typeface="Helvetica Neue"/>
              </a:rPr>
              <a:t>Product Recommendation</a:t>
            </a:r>
            <a:r>
              <a:rPr lang="en-IN" b="0" i="0" dirty="0">
                <a:solidFill>
                  <a:srgbClr val="FFC000"/>
                </a:solidFill>
                <a:effectLst/>
                <a:latin typeface="Helvetica Neue"/>
              </a:rPr>
              <a:t>: </a:t>
            </a:r>
            <a:r>
              <a:rPr lang="en-IN" b="0" i="0" dirty="0">
                <a:solidFill>
                  <a:srgbClr val="67E222"/>
                </a:solidFill>
                <a:effectLst/>
                <a:latin typeface="Helvetica Neue"/>
              </a:rPr>
              <a:t>Given a purchase history for a customer and a large inventory of products, identify those products in which that customer will be interested and likely to purchase. A model of this decision process would allow a program to make recommendations to a customer and motivate product purchases. Amazon has this capability. Also think of Facebook, Google Plus and LinkedIn that recommend users to connect with you after you sign-up.</a:t>
            </a:r>
          </a:p>
          <a:p>
            <a:pPr algn="just" fontAlgn="base">
              <a:buFont typeface="Arial" panose="020B0604020202020204" pitchFamily="34" charset="0"/>
              <a:buChar char="•"/>
            </a:pPr>
            <a:r>
              <a:rPr lang="en-IN" b="1" i="0" dirty="0">
                <a:solidFill>
                  <a:srgbClr val="FFC000"/>
                </a:solidFill>
                <a:effectLst/>
                <a:latin typeface="Helvetica Neue"/>
              </a:rPr>
              <a:t>Medical Diagnosis</a:t>
            </a:r>
            <a:r>
              <a:rPr lang="en-IN" b="0" i="0" dirty="0">
                <a:solidFill>
                  <a:srgbClr val="FFC000"/>
                </a:solidFill>
                <a:effectLst/>
                <a:latin typeface="Helvetica Neue"/>
              </a:rPr>
              <a:t>: </a:t>
            </a:r>
            <a:r>
              <a:rPr lang="en-IN" b="0" i="0" dirty="0">
                <a:solidFill>
                  <a:srgbClr val="67E222"/>
                </a:solidFill>
                <a:effectLst/>
                <a:latin typeface="Helvetica Neue"/>
              </a:rPr>
              <a:t>Given the symptoms exhibited in a patient and a database of anonymized patient records, predict whether the patient is likely to have an illness. A model of this decision problem could be used by a program to provide decision support to medical professionals.</a:t>
            </a:r>
          </a:p>
          <a:p>
            <a:pPr algn="just" fontAlgn="base">
              <a:buFont typeface="Arial" panose="020B0604020202020204" pitchFamily="34" charset="0"/>
              <a:buChar char="•"/>
            </a:pPr>
            <a:r>
              <a:rPr lang="en-IN" b="1" i="0" dirty="0">
                <a:solidFill>
                  <a:srgbClr val="FFC000"/>
                </a:solidFill>
                <a:effectLst/>
                <a:latin typeface="Helvetica Neue"/>
              </a:rPr>
              <a:t>Stock Trading</a:t>
            </a:r>
            <a:r>
              <a:rPr lang="en-IN" b="0" i="0" dirty="0">
                <a:solidFill>
                  <a:srgbClr val="FFC000"/>
                </a:solidFill>
                <a:effectLst/>
                <a:latin typeface="Helvetica Neue"/>
              </a:rPr>
              <a:t>: </a:t>
            </a:r>
            <a:r>
              <a:rPr lang="en-IN" b="0" i="0" dirty="0">
                <a:solidFill>
                  <a:srgbClr val="67E222"/>
                </a:solidFill>
                <a:effectLst/>
                <a:latin typeface="Helvetica Neue"/>
              </a:rPr>
              <a:t>Given the current and past price movements for a stock, determine whether the stock should be bought, held or sold. A model of this decision problem could provide decision support to financial analysts.</a:t>
            </a:r>
          </a:p>
          <a:p>
            <a:pPr algn="just" fontAlgn="base">
              <a:buFont typeface="Arial" panose="020B0604020202020204" pitchFamily="34" charset="0"/>
              <a:buChar char="•"/>
            </a:pPr>
            <a:r>
              <a:rPr lang="en-IN" b="1" i="0" dirty="0">
                <a:solidFill>
                  <a:srgbClr val="FFC000"/>
                </a:solidFill>
                <a:effectLst/>
                <a:latin typeface="Helvetica Neue"/>
              </a:rPr>
              <a:t>Customer Segmentation</a:t>
            </a:r>
            <a:r>
              <a:rPr lang="en-IN" b="0" i="0" dirty="0">
                <a:solidFill>
                  <a:srgbClr val="FFC000"/>
                </a:solidFill>
                <a:effectLst/>
                <a:latin typeface="Helvetica Neue"/>
              </a:rPr>
              <a:t>: </a:t>
            </a:r>
            <a:r>
              <a:rPr lang="en-IN" b="0" i="0" dirty="0">
                <a:solidFill>
                  <a:srgbClr val="67E222"/>
                </a:solidFill>
                <a:effectLst/>
                <a:latin typeface="Helvetica Neue"/>
              </a:rPr>
              <a:t>Given the pattern of behaviour by a user during a trial period and the past behaviours of all users, identify those users that will convert to the paid version of the product and those that will not. A model of this decision problem would allow a program to trigger customer interventions to persuade the customer to covert early or better engage in the trial.</a:t>
            </a:r>
          </a:p>
          <a:p>
            <a:pPr algn="just" fontAlgn="base">
              <a:buFont typeface="Arial" panose="020B0604020202020204" pitchFamily="34" charset="0"/>
              <a:buChar char="•"/>
            </a:pPr>
            <a:r>
              <a:rPr lang="en-IN" b="1" i="0" dirty="0">
                <a:solidFill>
                  <a:srgbClr val="FFC000"/>
                </a:solidFill>
                <a:effectLst/>
                <a:latin typeface="Helvetica Neue"/>
              </a:rPr>
              <a:t>Shape Detection</a:t>
            </a:r>
            <a:r>
              <a:rPr lang="en-IN" b="0" i="0" dirty="0">
                <a:solidFill>
                  <a:srgbClr val="FFC000"/>
                </a:solidFill>
                <a:effectLst/>
                <a:latin typeface="Helvetica Neue"/>
              </a:rPr>
              <a:t>: </a:t>
            </a:r>
            <a:r>
              <a:rPr lang="en-IN" b="0" i="0" dirty="0">
                <a:solidFill>
                  <a:srgbClr val="67E222"/>
                </a:solidFill>
                <a:effectLst/>
                <a:latin typeface="Helvetica Neue"/>
              </a:rPr>
              <a:t>Given a user hand drawing a shape on a touch screen and a database of known shapes, determine which shape the user was trying to draw. A model of this decision would allow a program to show the platonic version of that shape the user drew to make crisp diagrams. </a:t>
            </a:r>
          </a:p>
          <a:p>
            <a:endParaRPr lang="en-IN" dirty="0"/>
          </a:p>
        </p:txBody>
      </p:sp>
    </p:spTree>
    <p:extLst>
      <p:ext uri="{BB962C8B-B14F-4D97-AF65-F5344CB8AC3E}">
        <p14:creationId xmlns:p14="http://schemas.microsoft.com/office/powerpoint/2010/main" val="3206750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CA935-1C3D-404D-8E85-D038038EE873}"/>
              </a:ext>
            </a:extLst>
          </p:cNvPr>
          <p:cNvSpPr>
            <a:spLocks noGrp="1"/>
          </p:cNvSpPr>
          <p:nvPr>
            <p:ph type="title"/>
          </p:nvPr>
        </p:nvSpPr>
        <p:spPr>
          <a:xfrm>
            <a:off x="605770" y="116542"/>
            <a:ext cx="11389006" cy="663389"/>
          </a:xfrm>
        </p:spPr>
        <p:txBody>
          <a:bodyPr/>
          <a:lstStyle/>
          <a:p>
            <a:pPr algn="ctr"/>
            <a:r>
              <a:rPr lang="en-IN" sz="3600" b="1" i="0" u="none" strike="noStrike" baseline="0" dirty="0">
                <a:solidFill>
                  <a:srgbClr val="FFFF00"/>
                </a:solidFill>
                <a:latin typeface="Times New Roman" panose="02020603050405020304" pitchFamily="18" charset="0"/>
                <a:cs typeface="Times New Roman" panose="02020603050405020304" pitchFamily="18" charset="0"/>
              </a:rPr>
              <a:t>Handwritten Digit </a:t>
            </a:r>
            <a:r>
              <a:rPr lang="en-IN" sz="3600" b="1" i="0" u="none" strike="noStrike" baseline="0" dirty="0" smtClean="0">
                <a:solidFill>
                  <a:srgbClr val="FFFF00"/>
                </a:solidFill>
                <a:latin typeface="Times New Roman" panose="02020603050405020304" pitchFamily="18" charset="0"/>
                <a:cs typeface="Times New Roman" panose="02020603050405020304" pitchFamily="18" charset="0"/>
              </a:rPr>
              <a:t>Recognition (A real world Problem)</a:t>
            </a:r>
            <a:endParaRPr lang="en-IN" sz="66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6E47944-C9BC-4F18-92F3-94A7A36980BA}"/>
              </a:ext>
            </a:extLst>
          </p:cNvPr>
          <p:cNvSpPr>
            <a:spLocks noGrp="1"/>
          </p:cNvSpPr>
          <p:nvPr>
            <p:ph idx="1"/>
          </p:nvPr>
        </p:nvSpPr>
        <p:spPr>
          <a:xfrm>
            <a:off x="242048" y="779931"/>
            <a:ext cx="11752728" cy="5862916"/>
          </a:xfrm>
        </p:spPr>
        <p:txBody>
          <a:bodyPr>
            <a:normAutofit/>
          </a:bodyPr>
          <a:lstStyle/>
          <a:p>
            <a:pPr marL="0" indent="0" algn="just">
              <a:buNone/>
            </a:pPr>
            <a:r>
              <a:rPr lang="en-IN" sz="2800" b="1" i="0" u="none" strike="noStrike" baseline="0" dirty="0">
                <a:solidFill>
                  <a:srgbClr val="67E222"/>
                </a:solidFill>
                <a:latin typeface="Times New Roman" panose="02020603050405020304" pitchFamily="18" charset="0"/>
                <a:cs typeface="Times New Roman" panose="02020603050405020304" pitchFamily="18" charset="0"/>
              </a:rPr>
              <a:t>Handwriting recognition (HWR), also known as Handwritten Text Recognition (HTR), is the ability of a computer to receive and interpret intelligible handwritten input from sources such as paper documents, photographs, touch-screens and other devices.</a:t>
            </a:r>
          </a:p>
          <a:p>
            <a:pPr marL="0" indent="0" algn="l">
              <a:buNone/>
            </a:pPr>
            <a:r>
              <a:rPr lang="en-IN" sz="2800" dirty="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How to approach a real world problem that can be solved by ML algorithm</a:t>
            </a:r>
          </a:p>
          <a:p>
            <a:pPr marL="0" indent="0" algn="l">
              <a:buNone/>
            </a:pPr>
            <a:r>
              <a:rPr lang="en-IN" sz="2800" b="1" dirty="0" smtClean="0">
                <a:solidFill>
                  <a:schemeClr val="tx2">
                    <a:lumMod val="75000"/>
                  </a:schemeClr>
                </a:solidFill>
                <a:latin typeface="Times New Roman" panose="02020603050405020304" pitchFamily="18" charset="0"/>
                <a:cs typeface="Times New Roman" panose="02020603050405020304" pitchFamily="18" charset="0"/>
              </a:rPr>
              <a:t>(Steps involved in the problem solving)</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a:p>
            <a:pPr marL="0" indent="0" algn="l">
              <a:buNone/>
            </a:pPr>
            <a:r>
              <a:rPr lang="en-IN" sz="2800" dirty="0">
                <a:latin typeface="Times New Roman" panose="02020603050405020304" pitchFamily="18" charset="0"/>
                <a:cs typeface="Times New Roman" panose="02020603050405020304" pitchFamily="18" charset="0"/>
              </a:rPr>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1. Preparation of dataset </a:t>
            </a:r>
          </a:p>
          <a:p>
            <a:pPr marL="0" indent="0" algn="l">
              <a:buNone/>
            </a:pPr>
            <a:r>
              <a:rPr lang="en-IN" sz="2800" dirty="0">
                <a:latin typeface="Times New Roman" panose="02020603050405020304" pitchFamily="18" charset="0"/>
                <a:cs typeface="Times New Roman" panose="02020603050405020304" pitchFamily="18" charset="0"/>
              </a:rPr>
              <a:t>        -Ask different persons for writing digits from 0 to 9 in a paper.</a:t>
            </a:r>
          </a:p>
          <a:p>
            <a:pPr marL="0" indent="0" algn="l">
              <a:buNone/>
            </a:pPr>
            <a:r>
              <a:rPr lang="en-IN" sz="2800" dirty="0">
                <a:latin typeface="Times New Roman" panose="02020603050405020304" pitchFamily="18" charset="0"/>
                <a:cs typeface="Times New Roman" panose="02020603050405020304" pitchFamily="18" charset="0"/>
              </a:rPr>
              <a:t>	   - From each person 100 data can be collected.</a:t>
            </a:r>
          </a:p>
          <a:p>
            <a:pPr marL="0" indent="0" algn="l">
              <a:buNone/>
            </a:pPr>
            <a:r>
              <a:rPr lang="en-IN" sz="2800" dirty="0">
                <a:latin typeface="Times New Roman" panose="02020603050405020304" pitchFamily="18" charset="0"/>
                <a:cs typeface="Times New Roman" panose="02020603050405020304" pitchFamily="18" charset="0"/>
              </a:rPr>
              <a:t>        - If 100 people is involving 10000 data can be prepared.</a:t>
            </a:r>
          </a:p>
          <a:p>
            <a:pPr marL="0" indent="0" algn="l">
              <a:buNone/>
            </a:pPr>
            <a:r>
              <a:rPr lang="en-IN" sz="2800" b="1" dirty="0">
                <a:latin typeface="Times New Roman" panose="02020603050405020304" pitchFamily="18" charset="0"/>
                <a:cs typeface="Times New Roman" panose="02020603050405020304" pitchFamily="18" charset="0"/>
              </a:rPr>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2. Scanning and digitizing of data</a:t>
            </a:r>
          </a:p>
          <a:p>
            <a:pPr marL="0" indent="0" algn="l">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2583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96351C-7088-4D95-BA22-340D51F025EF}"/>
              </a:ext>
            </a:extLst>
          </p:cNvPr>
          <p:cNvSpPr>
            <a:spLocks noGrp="1"/>
          </p:cNvSpPr>
          <p:nvPr>
            <p:ph idx="1"/>
          </p:nvPr>
        </p:nvSpPr>
        <p:spPr>
          <a:xfrm>
            <a:off x="268941" y="228600"/>
            <a:ext cx="11672047" cy="6333566"/>
          </a:xfrm>
        </p:spPr>
        <p:txBody>
          <a:bodyPr>
            <a:normAutofit fontScale="92500" lnSpcReduction="10000"/>
          </a:bodyPr>
          <a:lstStyle/>
          <a:p>
            <a:pPr marL="0" indent="0" algn="l">
              <a:buNone/>
            </a:pPr>
            <a:r>
              <a:rPr lang="en-IN" sz="2800" dirty="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3</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 Pre-processing of data</a:t>
            </a:r>
          </a:p>
          <a:p>
            <a:pPr marL="0" indent="0" algn="l">
              <a:buNone/>
            </a:pPr>
            <a:r>
              <a:rPr lang="en-IN" sz="2800" b="1" dirty="0">
                <a:latin typeface="Times New Roman" panose="02020603050405020304" pitchFamily="18" charset="0"/>
                <a:cs typeface="Times New Roman" panose="02020603050405020304" pitchFamily="18" charset="0"/>
              </a:rPr>
              <a:t>     - Improving the quality of images</a:t>
            </a:r>
          </a:p>
          <a:p>
            <a:pPr marL="0" indent="0" algn="l">
              <a:buNone/>
            </a:pPr>
            <a:r>
              <a:rPr lang="en-IN" sz="2800" b="1" dirty="0">
                <a:latin typeface="Times New Roman" panose="02020603050405020304" pitchFamily="18" charset="0"/>
                <a:cs typeface="Times New Roman" panose="02020603050405020304" pitchFamily="18" charset="0"/>
              </a:rPr>
              <a:t>     - That may include denoising, contrast improvement </a:t>
            </a:r>
            <a:r>
              <a:rPr lang="en-IN" sz="2800" b="1" dirty="0" smtClean="0">
                <a:latin typeface="Times New Roman" panose="02020603050405020304" pitchFamily="18" charset="0"/>
                <a:cs typeface="Times New Roman" panose="02020603050405020304" pitchFamily="18" charset="0"/>
              </a:rPr>
              <a:t>and sharpening</a:t>
            </a:r>
          </a:p>
          <a:p>
            <a:pPr marL="0" indent="0" algn="l">
              <a:buNone/>
            </a:pPr>
            <a:r>
              <a:rPr lang="en-IN" sz="2800" b="1" dirty="0">
                <a:latin typeface="Times New Roman" panose="02020603050405020304" pitchFamily="18" charset="0"/>
                <a:cs typeface="Times New Roman" panose="02020603050405020304" pitchFamily="18" charset="0"/>
              </a:rPr>
              <a:t> </a:t>
            </a: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4. Decide the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percentage of data (80%-20% Or 70%-30%)using for testing </a:t>
            </a:r>
            <a:endPar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pPr marL="0" indent="0" algn="l">
              <a:buNone/>
            </a:pP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and training</a:t>
            </a:r>
          </a:p>
          <a:p>
            <a:pPr marL="0" indent="0" algn="l">
              <a:buNone/>
            </a:pP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 6. Label the training data (Provide target values for each input data)</a:t>
            </a:r>
          </a:p>
          <a:p>
            <a:pPr marL="0" indent="0">
              <a:buNone/>
            </a:pP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 5</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 Training </a:t>
            </a: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phase - Decide the Machine Learning algorithm suited for the 	particular application</a:t>
            </a:r>
            <a:endPar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endParaRPr>
          </a:p>
          <a:p>
            <a:pPr marL="0" indent="0" algn="l">
              <a:buNone/>
            </a:pP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-Train Convolution NN (CNN) </a:t>
            </a:r>
            <a:r>
              <a:rPr lang="en-IN" sz="2800" b="1" dirty="0">
                <a:latin typeface="Times New Roman" panose="02020603050405020304" pitchFamily="18" charset="0"/>
                <a:cs typeface="Times New Roman" panose="02020603050405020304" pitchFamily="18" charset="0"/>
              </a:rPr>
              <a:t>with input images </a:t>
            </a:r>
            <a:r>
              <a:rPr lang="en-IN" sz="2800" b="1" dirty="0" smtClean="0">
                <a:latin typeface="Times New Roman" panose="02020603050405020304" pitchFamily="18" charset="0"/>
                <a:cs typeface="Times New Roman" panose="02020603050405020304" pitchFamily="18" charset="0"/>
              </a:rPr>
              <a:t>and </a:t>
            </a:r>
            <a:r>
              <a:rPr lang="en-IN" sz="2800" b="1" dirty="0">
                <a:latin typeface="Times New Roman" panose="02020603050405020304" pitchFamily="18" charset="0"/>
                <a:cs typeface="Times New Roman" panose="02020603050405020304" pitchFamily="18" charset="0"/>
              </a:rPr>
              <a:t>Target values</a:t>
            </a:r>
          </a:p>
          <a:p>
            <a:pPr marL="0" indent="0" algn="l">
              <a:buNone/>
            </a:pPr>
            <a:r>
              <a:rPr lang="en-IN" sz="2800" b="1" dirty="0">
                <a:latin typeface="Times New Roman" panose="02020603050405020304" pitchFamily="18" charset="0"/>
                <a:cs typeface="Times New Roman" panose="02020603050405020304" pitchFamily="18" charset="0"/>
              </a:rPr>
              <a:t>      - 80% of total data will be used for </a:t>
            </a:r>
            <a:r>
              <a:rPr lang="en-IN" sz="2800" b="1" dirty="0" smtClean="0">
                <a:latin typeface="Times New Roman" panose="02020603050405020304" pitchFamily="18" charset="0"/>
                <a:cs typeface="Times New Roman" panose="02020603050405020304" pitchFamily="18" charset="0"/>
              </a:rPr>
              <a:t>training </a:t>
            </a:r>
            <a:endParaRPr lang="en-IN" sz="2800" b="1" dirty="0">
              <a:latin typeface="Times New Roman" panose="02020603050405020304" pitchFamily="18" charset="0"/>
              <a:cs typeface="Times New Roman" panose="02020603050405020304" pitchFamily="18" charset="0"/>
            </a:endParaRPr>
          </a:p>
          <a:p>
            <a:pPr marL="0" indent="0" algn="l">
              <a:buNone/>
            </a:pPr>
            <a:r>
              <a:rPr lang="en-IN" sz="2800" b="1" dirty="0">
                <a:latin typeface="Times New Roman" panose="02020603050405020304" pitchFamily="18" charset="0"/>
                <a:cs typeface="Times New Roman" panose="02020603050405020304" pitchFamily="18" charset="0"/>
              </a:rPr>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6. Testing phase</a:t>
            </a:r>
          </a:p>
          <a:p>
            <a:pPr marL="0" indent="0" algn="l">
              <a:buNone/>
            </a:pPr>
            <a:r>
              <a:rPr lang="en-IN" sz="2800" b="1" dirty="0">
                <a:latin typeface="Times New Roman" panose="02020603050405020304" pitchFamily="18" charset="0"/>
                <a:cs typeface="Times New Roman" panose="02020603050405020304" pitchFamily="18" charset="0"/>
              </a:rPr>
              <a:t>     - 20% of data can be used for testing</a:t>
            </a:r>
            <a:r>
              <a:rPr lang="en-IN" sz="2800" b="1" dirty="0" smtClean="0">
                <a:latin typeface="Times New Roman" panose="02020603050405020304" pitchFamily="18" charset="0"/>
                <a:cs typeface="Times New Roman" panose="02020603050405020304" pitchFamily="18" charset="0"/>
              </a:rPr>
              <a:t>.</a:t>
            </a:r>
          </a:p>
          <a:p>
            <a:pPr marL="0" indent="0" algn="l">
              <a:buNone/>
            </a:pPr>
            <a:r>
              <a:rPr lang="en-IN" sz="2800" b="1" dirty="0" smtClean="0">
                <a:latin typeface="Times New Roman" panose="02020603050405020304" pitchFamily="18" charset="0"/>
                <a:cs typeface="Times New Roman" panose="02020603050405020304" pitchFamily="18" charset="0"/>
              </a:rPr>
              <a:t> </a:t>
            </a:r>
            <a:r>
              <a:rPr lang="en-IN"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7. Assess the accuracy of the ML model.</a:t>
            </a:r>
            <a:endPar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endParaRPr>
          </a:p>
          <a:p>
            <a:pPr marL="0" indent="0" algn="l">
              <a:buNone/>
            </a:pPr>
            <a:endParaRPr lang="en-IN" sz="2800" dirty="0"/>
          </a:p>
        </p:txBody>
      </p:sp>
    </p:spTree>
    <p:extLst>
      <p:ext uri="{BB962C8B-B14F-4D97-AF65-F5344CB8AC3E}">
        <p14:creationId xmlns:p14="http://schemas.microsoft.com/office/powerpoint/2010/main" val="1807247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96B71666-246A-401F-92CD-4D2B41F1EECE}"/>
              </a:ext>
            </a:extLst>
          </p:cNvPr>
          <p:cNvSpPr>
            <a:spLocks noGrp="1" noChangeArrowheads="1"/>
          </p:cNvSpPr>
          <p:nvPr>
            <p:ph type="title"/>
          </p:nvPr>
        </p:nvSpPr>
        <p:spPr>
          <a:xfrm>
            <a:off x="174812" y="134470"/>
            <a:ext cx="11860306" cy="928945"/>
          </a:xfrm>
        </p:spPr>
        <p:txBody>
          <a:bodyPr/>
          <a:lstStyle/>
          <a:p>
            <a:pPr algn="ctr"/>
            <a:r>
              <a:rPr lang="en-US" altLang="en-US" b="1" dirty="0">
                <a:solidFill>
                  <a:srgbClr val="FFC000"/>
                </a:solidFill>
              </a:rPr>
              <a:t>Example: Digit Recognition</a:t>
            </a:r>
          </a:p>
        </p:txBody>
      </p:sp>
      <p:sp>
        <p:nvSpPr>
          <p:cNvPr id="6" name="Slide Number Placeholder 5">
            <a:extLst>
              <a:ext uri="{FF2B5EF4-FFF2-40B4-BE49-F238E27FC236}">
                <a16:creationId xmlns:a16="http://schemas.microsoft.com/office/drawing/2014/main" xmlns="" id="{1E7D32F2-689B-454E-A619-069D2BFCF2B4}"/>
              </a:ext>
            </a:extLst>
          </p:cNvPr>
          <p:cNvSpPr>
            <a:spLocks noGrp="1"/>
          </p:cNvSpPr>
          <p:nvPr>
            <p:ph type="sldNum" sz="quarter" idx="12"/>
          </p:nvPr>
        </p:nvSpPr>
        <p:spPr/>
        <p:txBody>
          <a:bodyPr/>
          <a:lstStyle/>
          <a:p>
            <a:fld id="{5F92CD34-929A-4004-9E01-9B5E354BCA56}" type="slidenum">
              <a:rPr lang="en-US" altLang="en-US">
                <a:solidFill>
                  <a:prstClr val="white">
                    <a:tint val="75000"/>
                  </a:prstClr>
                </a:solidFill>
              </a:rPr>
              <a:pPr/>
              <a:t>9</a:t>
            </a:fld>
            <a:endParaRPr lang="en-US" altLang="en-US">
              <a:solidFill>
                <a:prstClr val="white">
                  <a:tint val="75000"/>
                </a:prstClr>
              </a:solidFill>
            </a:endParaRPr>
          </a:p>
        </p:txBody>
      </p:sp>
      <p:pic>
        <p:nvPicPr>
          <p:cNvPr id="39940" name="Picture 4">
            <a:extLst>
              <a:ext uri="{FF2B5EF4-FFF2-40B4-BE49-F238E27FC236}">
                <a16:creationId xmlns:a16="http://schemas.microsoft.com/office/drawing/2014/main" xmlns="" id="{A149F373-E4CC-4AA9-B338-F3049F22DF39}"/>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372040" y="1063416"/>
            <a:ext cx="8377078" cy="547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3656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F7AFDADC81C47A27F781F6402B2A6" ma:contentTypeVersion="2" ma:contentTypeDescription="Create a new document." ma:contentTypeScope="" ma:versionID="3ce955a88178b492ee14993e32848905">
  <xsd:schema xmlns:xsd="http://www.w3.org/2001/XMLSchema" xmlns:xs="http://www.w3.org/2001/XMLSchema" xmlns:p="http://schemas.microsoft.com/office/2006/metadata/properties" xmlns:ns2="c151c3a7-67d3-440a-a688-131afd75b4e2" targetNamespace="http://schemas.microsoft.com/office/2006/metadata/properties" ma:root="true" ma:fieldsID="ff30281adadbc258cfcb4b8d4ab72ebf" ns2:_="">
    <xsd:import namespace="c151c3a7-67d3-440a-a688-131afd75b4e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51c3a7-67d3-440a-a688-131afd75b4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6A177A-2F7A-4DCB-8674-026076E03997}"/>
</file>

<file path=customXml/itemProps2.xml><?xml version="1.0" encoding="utf-8"?>
<ds:datastoreItem xmlns:ds="http://schemas.openxmlformats.org/officeDocument/2006/customXml" ds:itemID="{F7A28D03-1B1E-49FF-8C95-5024B98D6743}"/>
</file>

<file path=customXml/itemProps3.xml><?xml version="1.0" encoding="utf-8"?>
<ds:datastoreItem xmlns:ds="http://schemas.openxmlformats.org/officeDocument/2006/customXml" ds:itemID="{18500D50-3741-49BE-B524-D540E0A480AA}"/>
</file>

<file path=docProps/app.xml><?xml version="1.0" encoding="utf-8"?>
<Properties xmlns="http://schemas.openxmlformats.org/officeDocument/2006/extended-properties" xmlns:vt="http://schemas.openxmlformats.org/officeDocument/2006/docPropsVTypes">
  <Template>Ion</Template>
  <TotalTime>4086</TotalTime>
  <Words>1730</Words>
  <Application>Microsoft Office PowerPoint</Application>
  <PresentationFormat>Widescreen</PresentationFormat>
  <Paragraphs>162</Paragraphs>
  <Slides>40</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5" baseType="lpstr">
      <vt:lpstr>Agency FB</vt:lpstr>
      <vt:lpstr>Arial</vt:lpstr>
      <vt:lpstr>Arial Black</vt:lpstr>
      <vt:lpstr>Calibri</vt:lpstr>
      <vt:lpstr>Century Gothic</vt:lpstr>
      <vt:lpstr>Helvetica Neue</vt:lpstr>
      <vt:lpstr>Roboto</vt:lpstr>
      <vt:lpstr>Roboto Condensed</vt:lpstr>
      <vt:lpstr>Symbol</vt:lpstr>
      <vt:lpstr>Times New Roman</vt:lpstr>
      <vt:lpstr>Times-Bold</vt:lpstr>
      <vt:lpstr>Verdana</vt:lpstr>
      <vt:lpstr>Wingdings 3</vt:lpstr>
      <vt:lpstr>Ion</vt:lpstr>
      <vt:lpstr>Visio</vt:lpstr>
      <vt:lpstr>Applied Machine Learning                   Chapter 1</vt:lpstr>
      <vt:lpstr>PowerPoint Presentation</vt:lpstr>
      <vt:lpstr>Machine Learning</vt:lpstr>
      <vt:lpstr>Common Classes of Problems in Machine Learning (ML)</vt:lpstr>
      <vt:lpstr>Machine Learning (Real world Problems)</vt:lpstr>
      <vt:lpstr>Machine Learning Problems </vt:lpstr>
      <vt:lpstr>Handwritten Digit Recognition (A real world Problem)</vt:lpstr>
      <vt:lpstr>PowerPoint Presentation</vt:lpstr>
      <vt:lpstr>Example: Digit Recognition</vt:lpstr>
      <vt:lpstr>Well-Posed Learning Problems : Examples </vt:lpstr>
      <vt:lpstr>What Is Training Data in Machine Learning? </vt:lpstr>
      <vt:lpstr>Where to get training data?</vt:lpstr>
      <vt:lpstr>Illustrating Classification Task</vt:lpstr>
      <vt:lpstr>PowerPoint Presentation</vt:lpstr>
      <vt:lpstr>Generalization</vt:lpstr>
      <vt:lpstr>Machine Learning Areas</vt:lpstr>
      <vt:lpstr>PowerPoint Presentation</vt:lpstr>
      <vt:lpstr>PowerPoint Presentation</vt:lpstr>
      <vt:lpstr>Unsupervised Learning</vt:lpstr>
      <vt:lpstr>Reinforcement Learning </vt:lpstr>
      <vt:lpstr>PowerPoint Presentation</vt:lpstr>
      <vt:lpstr>PowerPoint Presentation</vt:lpstr>
      <vt:lpstr>PowerPoint Presentation</vt:lpstr>
      <vt:lpstr>Noise</vt:lpstr>
      <vt:lpstr>PowerPoint Presentation</vt:lpstr>
      <vt:lpstr>PowerPoint Presentation</vt:lpstr>
      <vt:lpstr>Bias-Variance Trade off </vt:lpstr>
      <vt:lpstr>PowerPoint Presentation</vt:lpstr>
      <vt:lpstr>PowerPoint Presentation</vt:lpstr>
      <vt:lpstr>PowerPoint Presentation</vt:lpstr>
      <vt:lpstr>PowerPoint Presentation</vt:lpstr>
      <vt:lpstr>PowerPoint Presentation</vt:lpstr>
      <vt:lpstr>PowerPoint Presentation</vt:lpstr>
      <vt:lpstr>Probably Approximately Correct (PAC) learning </vt:lpstr>
      <vt:lpstr>PowerPoint Presentation</vt:lpstr>
      <vt:lpstr>PowerPoint Presentation</vt:lpstr>
      <vt:lpstr>PowerPoint Presentation</vt:lpstr>
      <vt:lpstr>PowerPoint Presentation</vt:lpstr>
      <vt:lpstr>Minimum Description Length (MDL) Principle</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100292</dc:creator>
  <cp:lastModifiedBy>Simi V.R.</cp:lastModifiedBy>
  <cp:revision>85</cp:revision>
  <dcterms:created xsi:type="dcterms:W3CDTF">2021-07-18T16:55:39Z</dcterms:created>
  <dcterms:modified xsi:type="dcterms:W3CDTF">2022-04-01T08:28:10Z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0x0101006E3F7AFDADC81C47A27F781F6402B2A6</vt:lpwstr>
  </property>
</Properties>
</file>